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62"/>
  </p:notesMasterIdLst>
  <p:handoutMasterIdLst>
    <p:handoutMasterId r:id="rId63"/>
  </p:handoutMasterIdLst>
  <p:sldIdLst>
    <p:sldId id="256" r:id="rId4"/>
    <p:sldId id="359" r:id="rId5"/>
    <p:sldId id="409" r:id="rId6"/>
    <p:sldId id="264" r:id="rId7"/>
    <p:sldId id="351" r:id="rId8"/>
    <p:sldId id="353" r:id="rId9"/>
    <p:sldId id="357" r:id="rId10"/>
    <p:sldId id="352" r:id="rId11"/>
    <p:sldId id="295" r:id="rId12"/>
    <p:sldId id="410" r:id="rId13"/>
    <p:sldId id="330" r:id="rId14"/>
    <p:sldId id="411" r:id="rId15"/>
    <p:sldId id="416" r:id="rId16"/>
    <p:sldId id="415" r:id="rId17"/>
    <p:sldId id="417" r:id="rId18"/>
    <p:sldId id="298" r:id="rId19"/>
    <p:sldId id="414" r:id="rId20"/>
    <p:sldId id="332" r:id="rId21"/>
    <p:sldId id="428" r:id="rId22"/>
    <p:sldId id="429" r:id="rId23"/>
    <p:sldId id="412" r:id="rId24"/>
    <p:sldId id="413" r:id="rId25"/>
    <p:sldId id="331" r:id="rId26"/>
    <p:sldId id="418" r:id="rId27"/>
    <p:sldId id="333" r:id="rId28"/>
    <p:sldId id="334" r:id="rId29"/>
    <p:sldId id="337" r:id="rId30"/>
    <p:sldId id="335" r:id="rId31"/>
    <p:sldId id="419" r:id="rId32"/>
    <p:sldId id="336" r:id="rId33"/>
    <p:sldId id="338" r:id="rId34"/>
    <p:sldId id="421" r:id="rId35"/>
    <p:sldId id="430" r:id="rId36"/>
    <p:sldId id="422" r:id="rId37"/>
    <p:sldId id="304" r:id="rId38"/>
    <p:sldId id="431" r:id="rId39"/>
    <p:sldId id="340" r:id="rId40"/>
    <p:sldId id="423" r:id="rId41"/>
    <p:sldId id="341" r:id="rId42"/>
    <p:sldId id="424" r:id="rId43"/>
    <p:sldId id="342" r:id="rId44"/>
    <p:sldId id="343" r:id="rId45"/>
    <p:sldId id="344" r:id="rId46"/>
    <p:sldId id="427" r:id="rId47"/>
    <p:sldId id="318" r:id="rId48"/>
    <p:sldId id="322" r:id="rId49"/>
    <p:sldId id="425" r:id="rId50"/>
    <p:sldId id="319" r:id="rId51"/>
    <p:sldId id="426" r:id="rId52"/>
    <p:sldId id="323" r:id="rId53"/>
    <p:sldId id="345" r:id="rId54"/>
    <p:sldId id="346" r:id="rId55"/>
    <p:sldId id="347" r:id="rId56"/>
    <p:sldId id="432" r:id="rId57"/>
    <p:sldId id="433" r:id="rId58"/>
    <p:sldId id="348" r:id="rId59"/>
    <p:sldId id="349" r:id="rId60"/>
    <p:sldId id="350" r:id="rId6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1"/>
    <p:restoredTop sz="73244"/>
  </p:normalViewPr>
  <p:slideViewPr>
    <p:cSldViewPr>
      <p:cViewPr varScale="1">
        <p:scale>
          <a:sx n="84" d="100"/>
          <a:sy n="84" d="100"/>
        </p:scale>
        <p:origin x="247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FDC9A1-4B4A-5C4B-97A0-EE3A4862BF3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4FEC96A9-BBD0-EF4E-9D46-5039D67F4526}"/>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0096DCDF-AFDB-8941-B124-DFD8C5A711EF}" type="datetimeFigureOut">
              <a:rPr lang="en-US" altLang="en-US"/>
              <a:pPr>
                <a:defRPr/>
              </a:pPr>
              <a:t>3/4/2022</a:t>
            </a:fld>
            <a:endParaRPr lang="en-US" altLang="en-US"/>
          </a:p>
        </p:txBody>
      </p:sp>
      <p:sp>
        <p:nvSpPr>
          <p:cNvPr id="4" name="Footer Placeholder 3">
            <a:extLst>
              <a:ext uri="{FF2B5EF4-FFF2-40B4-BE49-F238E27FC236}">
                <a16:creationId xmlns:a16="http://schemas.microsoft.com/office/drawing/2014/main" id="{5BB0E2E0-C469-1A46-B56D-948182A17EAF}"/>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AAF567C8-8095-2445-B9E6-88FCD21BDFAE}"/>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fld id="{3FF4A4DB-6AE3-4C4A-8999-9B32C4AF6389}"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6DF0FA-FBF7-8E40-A16C-A4012F0C058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02F4EF3A-3764-004F-AD0A-389B58B9413C}"/>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1031EB3C-8BA9-3440-BB07-AD747743962C}" type="datetimeFigureOut">
              <a:rPr lang="en-US" altLang="en-US"/>
              <a:pPr>
                <a:defRPr/>
              </a:pPr>
              <a:t>3/4/2022</a:t>
            </a:fld>
            <a:endParaRPr lang="en-US" altLang="en-US"/>
          </a:p>
        </p:txBody>
      </p:sp>
      <p:sp>
        <p:nvSpPr>
          <p:cNvPr id="4" name="Slide Image Placeholder 3">
            <a:extLst>
              <a:ext uri="{FF2B5EF4-FFF2-40B4-BE49-F238E27FC236}">
                <a16:creationId xmlns:a16="http://schemas.microsoft.com/office/drawing/2014/main" id="{CAEB992D-84A7-2541-9172-5992674B657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2E6DCDD-8E55-5F49-8FCB-FAEC9484D90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F2BA7A4-DDD0-3348-B135-C5D2BA62F6D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89E17450-12DB-354D-93D5-CED809477B9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fld id="{6D41C5F7-F512-E749-A74A-2467D6C0E52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C865E471-45AB-F24F-83AE-3C17149F37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5C2A5D66-904B-3F44-8DDB-F3C4C51364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8" name="Slide Number Placeholder 3">
            <a:extLst>
              <a:ext uri="{FF2B5EF4-FFF2-40B4-BE49-F238E27FC236}">
                <a16:creationId xmlns:a16="http://schemas.microsoft.com/office/drawing/2014/main" id="{256B0CB7-FA59-6648-B763-3EF720A0CA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5DE1AEA-9E7C-5B41-B701-FCD0D5DA8BFC}" type="slidenum">
              <a:rPr lang="en-US" altLang="en-US"/>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125F97D4-07C0-1C45-B19D-A67160CB27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351939A1-865F-FA48-BD61-CE094E479E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b="1" dirty="0"/>
          </a:p>
          <a:p>
            <a:endParaRPr lang="en-US" altLang="en-US" dirty="0"/>
          </a:p>
        </p:txBody>
      </p:sp>
      <p:sp>
        <p:nvSpPr>
          <p:cNvPr id="25604" name="Slide Number Placeholder 3">
            <a:extLst>
              <a:ext uri="{FF2B5EF4-FFF2-40B4-BE49-F238E27FC236}">
                <a16:creationId xmlns:a16="http://schemas.microsoft.com/office/drawing/2014/main" id="{ACBABD0C-D27A-8045-B4AC-9EA2561407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80D8452-F5CB-3446-97A3-60A8C8399B70}" type="slidenum">
              <a:rPr lang="en-US" altLang="en-US"/>
              <a:pPr>
                <a:spcBef>
                  <a:spcPct val="0"/>
                </a:spcBef>
              </a:pPr>
              <a:t>11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762C06CE-0A28-6543-BE2A-45969F2F46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14FDEF2C-FEB1-064C-9244-390C06FAE6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b="1" dirty="0"/>
          </a:p>
          <a:p>
            <a:endParaRPr lang="en-US" altLang="en-US" dirty="0"/>
          </a:p>
        </p:txBody>
      </p:sp>
      <p:sp>
        <p:nvSpPr>
          <p:cNvPr id="27652" name="Slide Number Placeholder 3">
            <a:extLst>
              <a:ext uri="{FF2B5EF4-FFF2-40B4-BE49-F238E27FC236}">
                <a16:creationId xmlns:a16="http://schemas.microsoft.com/office/drawing/2014/main" id="{453221C8-7E70-4A4B-BFB5-1E743124D6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61038C8-6A73-A242-8F5F-D37B93CFE2D3}" type="slidenum">
              <a:rPr lang="en-US" altLang="en-US"/>
              <a:pPr>
                <a:spcBef>
                  <a:spcPct val="0"/>
                </a:spcBef>
              </a:pPr>
              <a:t>12</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03F8C763-C6A9-1E4C-B80D-36E60AB2AC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548F441B-5198-A34B-9F9D-EB90363A8B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9700" name="Slide Number Placeholder 3">
            <a:extLst>
              <a:ext uri="{FF2B5EF4-FFF2-40B4-BE49-F238E27FC236}">
                <a16:creationId xmlns:a16="http://schemas.microsoft.com/office/drawing/2014/main" id="{B94C1C03-7382-284D-A65D-028E64F7EE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510F25A-CFD3-D64A-87C9-FD5FF6FFA3C6}" type="slidenum">
              <a:rPr lang="en-US" altLang="en-US"/>
              <a:pPr>
                <a:spcBef>
                  <a:spcPct val="0"/>
                </a:spcBef>
              </a:pPr>
              <a:t>13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BCF73E6F-80C2-054B-B055-DA5317CCAA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DF2E122E-9851-304D-9AC2-DBFCBC7939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1748" name="Slide Number Placeholder 3">
            <a:extLst>
              <a:ext uri="{FF2B5EF4-FFF2-40B4-BE49-F238E27FC236}">
                <a16:creationId xmlns:a16="http://schemas.microsoft.com/office/drawing/2014/main" id="{B82DE4A5-9A63-CB45-9428-7D2EF5C390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55760CD-9C3B-F849-8649-CAE1036CC7EF}" type="slidenum">
              <a:rPr lang="en-US" altLang="en-US"/>
              <a:pPr>
                <a:spcBef>
                  <a:spcPct val="0"/>
                </a:spcBef>
              </a:pPr>
              <a:t>14</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6F24F262-6B4B-D54D-88E9-13A93ACD16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68AE88E4-D976-A347-8F66-BCB900E1FD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3796" name="Slide Number Placeholder 3">
            <a:extLst>
              <a:ext uri="{FF2B5EF4-FFF2-40B4-BE49-F238E27FC236}">
                <a16:creationId xmlns:a16="http://schemas.microsoft.com/office/drawing/2014/main" id="{B84562E9-8BD8-1F40-A4F1-F52282266E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608F5EF-56D6-4945-8727-AC9FE1E743DD}" type="slidenum">
              <a:rPr lang="en-US" altLang="en-US"/>
              <a:pPr>
                <a:spcBef>
                  <a:spcPct val="0"/>
                </a:spcBef>
              </a:pPr>
              <a:t>15</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B40295D5-2C21-6847-B1E7-FB6E16C0072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FA9D88AB-28DD-1A4C-80A0-DD7E47D812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5844" name="Slide Number Placeholder 3">
            <a:extLst>
              <a:ext uri="{FF2B5EF4-FFF2-40B4-BE49-F238E27FC236}">
                <a16:creationId xmlns:a16="http://schemas.microsoft.com/office/drawing/2014/main" id="{2B03680C-8947-5549-AE49-8DE272298F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7DCDCF6-4367-DE44-B0EB-2C3C69B557C4}" type="slidenum">
              <a:rPr lang="en-US" altLang="en-US">
                <a:latin typeface="Calibri" panose="020F0502020204030204" pitchFamily="34" charset="0"/>
              </a:rPr>
              <a:pPr/>
              <a:t>16</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A6490615-B018-574D-A7D4-8959454A11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B98879D6-B033-D04E-8BC7-E041FC5E99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b="1" dirty="0"/>
          </a:p>
          <a:p>
            <a:endParaRPr lang="en-US" altLang="en-US" dirty="0"/>
          </a:p>
        </p:txBody>
      </p:sp>
      <p:sp>
        <p:nvSpPr>
          <p:cNvPr id="38916" name="Slide Number Placeholder 3">
            <a:extLst>
              <a:ext uri="{FF2B5EF4-FFF2-40B4-BE49-F238E27FC236}">
                <a16:creationId xmlns:a16="http://schemas.microsoft.com/office/drawing/2014/main" id="{BF7B8C74-BCA3-E248-9B0A-805F4B96C9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73BA797-F322-0D4E-A034-C96F236CC1D4}" type="slidenum">
              <a:rPr lang="en-US" altLang="en-US">
                <a:latin typeface="Calibri" panose="020F0502020204030204" pitchFamily="34" charset="0"/>
              </a:rPr>
              <a:pPr/>
              <a:t>18</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0BAC07B2-DD94-4045-AFE7-8A88C3A61D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B56348C3-7928-2644-A455-C6B8B6ECA6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a:p>
        </p:txBody>
      </p:sp>
      <p:sp>
        <p:nvSpPr>
          <p:cNvPr id="40964" name="Slide Number Placeholder 3">
            <a:extLst>
              <a:ext uri="{FF2B5EF4-FFF2-40B4-BE49-F238E27FC236}">
                <a16:creationId xmlns:a16="http://schemas.microsoft.com/office/drawing/2014/main" id="{A2866B79-51D0-3442-BA03-CDCFA46335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6D0B054-7ADB-D14A-A17F-EBD42970C87E}" type="slidenum">
              <a:rPr lang="en-US" altLang="en-US">
                <a:latin typeface="Calibri" panose="020F0502020204030204" pitchFamily="34" charset="0"/>
              </a:rPr>
              <a:pPr/>
              <a:t>19</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C66AB959-1249-E141-A0A9-AEEE5CCFB4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A44E3E09-D957-224A-87F4-48C47805A1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a:p>
        </p:txBody>
      </p:sp>
      <p:sp>
        <p:nvSpPr>
          <p:cNvPr id="43012" name="Slide Number Placeholder 3">
            <a:extLst>
              <a:ext uri="{FF2B5EF4-FFF2-40B4-BE49-F238E27FC236}">
                <a16:creationId xmlns:a16="http://schemas.microsoft.com/office/drawing/2014/main" id="{6C7C1DFB-070A-2646-B05A-4CDFCC5D64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DEC95EB-D5DF-DA4D-92FA-AB468DC7F3C2}" type="slidenum">
              <a:rPr lang="en-US" altLang="en-US">
                <a:latin typeface="Calibri" panose="020F0502020204030204" pitchFamily="34" charset="0"/>
              </a:rPr>
              <a:pPr/>
              <a:t>20</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376B7F9-F7E1-F84F-A3B3-781FF9D373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5B163A93-556E-1D44-97F9-49068611C5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7108" name="Slide Number Placeholder 3">
            <a:extLst>
              <a:ext uri="{FF2B5EF4-FFF2-40B4-BE49-F238E27FC236}">
                <a16:creationId xmlns:a16="http://schemas.microsoft.com/office/drawing/2014/main" id="{240050A4-94D2-7844-B3A9-F180C872AB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106D86B-A43E-494E-8EDB-B89DFD7DB93F}" type="slidenum">
              <a:rPr lang="en-US" altLang="en-US"/>
              <a:pPr>
                <a:spcBef>
                  <a:spcPct val="0"/>
                </a:spcBef>
              </a:pPr>
              <a:t>23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75F8477-25B9-4C48-81C0-C718271C0A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7ED4D67B-7D27-7348-9CF2-7D073E79AF3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9220" name="Slide Number Placeholder 3">
            <a:extLst>
              <a:ext uri="{FF2B5EF4-FFF2-40B4-BE49-F238E27FC236}">
                <a16:creationId xmlns:a16="http://schemas.microsoft.com/office/drawing/2014/main" id="{915B34EA-B17E-D84E-8DB0-0745A2A994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8FA6EE9-896E-9F48-83AB-5B13FE8B3EE0}" type="slidenum">
              <a:rPr lang="en-US" altLang="en-US">
                <a:solidFill>
                  <a:srgbClr val="000000"/>
                </a:solidFill>
                <a:latin typeface="Calibri" panose="020F0502020204030204" pitchFamily="34" charset="0"/>
              </a:rPr>
              <a:pPr/>
              <a:t>3</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2B214088-22E5-B540-A35A-54B5865813B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3FA24F41-B4E6-2F45-8FDE-035B88ABFE1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9156" name="Slide Number Placeholder 3">
            <a:extLst>
              <a:ext uri="{FF2B5EF4-FFF2-40B4-BE49-F238E27FC236}">
                <a16:creationId xmlns:a16="http://schemas.microsoft.com/office/drawing/2014/main" id="{A3BCE473-FA30-0B43-BA2C-68D0DA1F6A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6436A19-1AF2-A24E-B147-4F2A487A86EF}" type="slidenum">
              <a:rPr lang="en-US" altLang="en-US">
                <a:latin typeface="Calibri" panose="020F0502020204030204" pitchFamily="34" charset="0"/>
              </a:rPr>
              <a:pPr/>
              <a:t>24</a:t>
            </a:fld>
            <a:endParaRPr lang="en-US"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1B1D2F0B-9611-F142-976C-E44363ADB8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D05A883A-1AC7-A24E-BD75-99050A8484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1204" name="Slide Number Placeholder 3">
            <a:extLst>
              <a:ext uri="{FF2B5EF4-FFF2-40B4-BE49-F238E27FC236}">
                <a16:creationId xmlns:a16="http://schemas.microsoft.com/office/drawing/2014/main" id="{2B90CF28-D0A8-B14C-A269-D24A77BC55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7AF674F-1EA6-1543-AEBD-22E72CF56ABF}" type="slidenum">
              <a:rPr lang="en-US" altLang="en-US"/>
              <a:pPr>
                <a:spcBef>
                  <a:spcPct val="0"/>
                </a:spcBef>
              </a:pPr>
              <a:t>25</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6695B956-652D-DB45-91C4-9B61076D17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1B1C9E90-B9C6-D84C-A50B-ED2B01F041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3252" name="Slide Number Placeholder 3">
            <a:extLst>
              <a:ext uri="{FF2B5EF4-FFF2-40B4-BE49-F238E27FC236}">
                <a16:creationId xmlns:a16="http://schemas.microsoft.com/office/drawing/2014/main" id="{89A69296-2F29-004F-A653-B39407AB1D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FA9D338-37ED-7E4D-8F79-B474F08E9F89}" type="slidenum">
              <a:rPr lang="en-US" altLang="en-US"/>
              <a:pPr>
                <a:spcBef>
                  <a:spcPct val="0"/>
                </a:spcBef>
              </a:pPr>
              <a:t>26</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68FB2828-CCD0-0B4B-9A41-037F1939B5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5FABB6FF-114F-7045-8ACD-92269F4E8C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b="1" dirty="0"/>
          </a:p>
          <a:p>
            <a:endParaRPr lang="en-US" altLang="en-US" dirty="0"/>
          </a:p>
        </p:txBody>
      </p:sp>
      <p:sp>
        <p:nvSpPr>
          <p:cNvPr id="55300" name="Slide Number Placeholder 3">
            <a:extLst>
              <a:ext uri="{FF2B5EF4-FFF2-40B4-BE49-F238E27FC236}">
                <a16:creationId xmlns:a16="http://schemas.microsoft.com/office/drawing/2014/main" id="{AB772CB9-C664-1345-92D4-0997914FCE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9B898D1-F87A-9445-AE3D-8C1E7590635B}" type="slidenum">
              <a:rPr lang="en-US" altLang="en-US"/>
              <a:pPr>
                <a:spcBef>
                  <a:spcPct val="0"/>
                </a:spcBef>
              </a:pPr>
              <a:t>27</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0F5EA541-E4BD-6642-9A57-35A2056593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E357ACAE-CF29-C244-A162-5C64233AC9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7348" name="Slide Number Placeholder 3">
            <a:extLst>
              <a:ext uri="{FF2B5EF4-FFF2-40B4-BE49-F238E27FC236}">
                <a16:creationId xmlns:a16="http://schemas.microsoft.com/office/drawing/2014/main" id="{F15E849E-1DD9-CB42-863A-CC7D038665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9AFE8E2-0397-694C-BA41-67E1AE529447}" type="slidenum">
              <a:rPr lang="en-US" altLang="en-US"/>
              <a:pPr>
                <a:spcBef>
                  <a:spcPct val="0"/>
                </a:spcBef>
              </a:pPr>
              <a:t>28</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2A64A0A3-7E06-CD4E-A5EA-46A20AD025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4B2FD18F-3ED5-BC45-8716-B7F7F26B68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b="1" dirty="0"/>
          </a:p>
          <a:p>
            <a:endParaRPr lang="en-US" altLang="en-US" dirty="0"/>
          </a:p>
        </p:txBody>
      </p:sp>
      <p:sp>
        <p:nvSpPr>
          <p:cNvPr id="59396" name="Slide Number Placeholder 3">
            <a:extLst>
              <a:ext uri="{FF2B5EF4-FFF2-40B4-BE49-F238E27FC236}">
                <a16:creationId xmlns:a16="http://schemas.microsoft.com/office/drawing/2014/main" id="{478212FF-84FC-1441-B0B4-5C51526FC1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1B38547-DE4A-A84B-9D28-58DD7686CFBF}" type="slidenum">
              <a:rPr lang="en-US" altLang="en-US"/>
              <a:pPr>
                <a:spcBef>
                  <a:spcPct val="0"/>
                </a:spcBef>
              </a:pPr>
              <a:t>29</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62BCDF66-2A2D-AF49-A681-B3B9F6DCDE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2508AC55-5498-0049-BB9A-84E5FB3AF6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b="1" dirty="0"/>
          </a:p>
          <a:p>
            <a:endParaRPr lang="en-US" altLang="en-US" dirty="0"/>
          </a:p>
        </p:txBody>
      </p:sp>
      <p:sp>
        <p:nvSpPr>
          <p:cNvPr id="61444" name="Slide Number Placeholder 3">
            <a:extLst>
              <a:ext uri="{FF2B5EF4-FFF2-40B4-BE49-F238E27FC236}">
                <a16:creationId xmlns:a16="http://schemas.microsoft.com/office/drawing/2014/main" id="{3C4A2089-5323-E04B-B698-E264B7FA28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F53DC82-1795-B84A-A4A5-852D9333AE9E}" type="slidenum">
              <a:rPr lang="en-US" altLang="en-US"/>
              <a:pPr>
                <a:spcBef>
                  <a:spcPct val="0"/>
                </a:spcBef>
              </a:pPr>
              <a:t>30</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D515336A-A430-394B-80EB-A8A2F4373B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330B805F-5493-E043-B316-E41B185B321B}"/>
              </a:ext>
            </a:extLst>
          </p:cNvPr>
          <p:cNvSpPr>
            <a:spLocks noGrp="1"/>
          </p:cNvSpPr>
          <p:nvPr>
            <p:ph type="body" idx="1"/>
          </p:nvPr>
        </p:nvSpPr>
        <p:spPr bwMode="auto"/>
        <p:txBody>
          <a:bodyPr wrap="square" numCol="1" anchor="t" anchorCtr="0" compatLnSpc="1">
            <a:prstTxWarp prst="textNoShape">
              <a:avLst/>
            </a:prstTxWarp>
          </a:bodyPr>
          <a:lstStyle/>
          <a:p>
            <a:pPr>
              <a:defRPr/>
            </a:pPr>
            <a:endParaRPr lang="en-US" altLang="en-US" dirty="0"/>
          </a:p>
        </p:txBody>
      </p:sp>
      <p:sp>
        <p:nvSpPr>
          <p:cNvPr id="63492" name="Slide Number Placeholder 3">
            <a:extLst>
              <a:ext uri="{FF2B5EF4-FFF2-40B4-BE49-F238E27FC236}">
                <a16:creationId xmlns:a16="http://schemas.microsoft.com/office/drawing/2014/main" id="{07CCA0D2-ECDE-0644-8D68-590E4BE495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BC75752-58F6-764E-8D8F-29EA099935E8}" type="slidenum">
              <a:rPr lang="en-US" altLang="en-US"/>
              <a:pPr>
                <a:spcBef>
                  <a:spcPct val="0"/>
                </a:spcBef>
              </a:pPr>
              <a:t>31</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00EF7C95-62D4-594A-8DED-617982EE3C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69D9A91C-EB24-7141-96E4-282E6B68D74C}"/>
              </a:ext>
            </a:extLst>
          </p:cNvPr>
          <p:cNvSpPr>
            <a:spLocks noGrp="1"/>
          </p:cNvSpPr>
          <p:nvPr>
            <p:ph type="body" idx="1"/>
          </p:nvPr>
        </p:nvSpPr>
        <p:spPr bwMode="auto"/>
        <p:txBody>
          <a:bodyPr wrap="square" numCol="1" anchor="t" anchorCtr="0" compatLnSpc="1">
            <a:prstTxWarp prst="textNoShape">
              <a:avLst/>
            </a:prstTxWarp>
          </a:bodyPr>
          <a:lstStyle/>
          <a:p>
            <a:pPr>
              <a:defRPr/>
            </a:pPr>
            <a:endParaRPr lang="en-US" altLang="en-US" dirty="0"/>
          </a:p>
        </p:txBody>
      </p:sp>
      <p:sp>
        <p:nvSpPr>
          <p:cNvPr id="65540" name="Slide Number Placeholder 3">
            <a:extLst>
              <a:ext uri="{FF2B5EF4-FFF2-40B4-BE49-F238E27FC236}">
                <a16:creationId xmlns:a16="http://schemas.microsoft.com/office/drawing/2014/main" id="{498991C2-664B-274A-A3BB-9C3AB8DD8A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D27AAA0-422B-A24C-8B2B-D808DCB653C3}" type="slidenum">
              <a:rPr lang="en-US" altLang="en-US"/>
              <a:pPr>
                <a:spcBef>
                  <a:spcPct val="0"/>
                </a:spcBef>
              </a:pPr>
              <a:t>32</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DC9E7DD9-76D0-D441-98ED-8FC3467EE7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D39442C0-696A-9641-A884-9341F7664AED}"/>
              </a:ext>
            </a:extLst>
          </p:cNvPr>
          <p:cNvSpPr>
            <a:spLocks noGrp="1"/>
          </p:cNvSpPr>
          <p:nvPr>
            <p:ph type="body" idx="1"/>
          </p:nvPr>
        </p:nvSpPr>
        <p:spPr bwMode="auto"/>
        <p:txBody>
          <a:bodyPr wrap="square" numCol="1" anchor="t" anchorCtr="0" compatLnSpc="1">
            <a:prstTxWarp prst="textNoShape">
              <a:avLst/>
            </a:prstTxWarp>
          </a:bodyPr>
          <a:lstStyle/>
          <a:p>
            <a:pPr>
              <a:defRPr/>
            </a:pPr>
            <a:endParaRPr lang="en-US" altLang="en-US" dirty="0"/>
          </a:p>
        </p:txBody>
      </p:sp>
      <p:sp>
        <p:nvSpPr>
          <p:cNvPr id="67588" name="Slide Number Placeholder 3">
            <a:extLst>
              <a:ext uri="{FF2B5EF4-FFF2-40B4-BE49-F238E27FC236}">
                <a16:creationId xmlns:a16="http://schemas.microsoft.com/office/drawing/2014/main" id="{4F6A3BEB-F29C-244D-AC38-1A6BE672D8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78EE691-BB61-B441-B1A5-CA3789B6E33C}" type="slidenum">
              <a:rPr lang="en-US" altLang="en-US"/>
              <a:pPr>
                <a:spcBef>
                  <a:spcPct val="0"/>
                </a:spcBef>
              </a:pPr>
              <a:t>33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9A6AB37F-E6A0-F04A-A947-49FAF36686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266C92CC-C7F9-B749-A2AA-C0D8D344B6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268" name="Slide Number Placeholder 3">
            <a:extLst>
              <a:ext uri="{FF2B5EF4-FFF2-40B4-BE49-F238E27FC236}">
                <a16:creationId xmlns:a16="http://schemas.microsoft.com/office/drawing/2014/main" id="{9D8CB97B-CBCB-3744-A219-9628235EE7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12D44C7-FA3D-EE4E-A5A9-15454F37AED7}" type="slidenum">
              <a:rPr lang="en-US" altLang="en-US"/>
              <a:pPr>
                <a:spcBef>
                  <a:spcPct val="0"/>
                </a:spcBef>
              </a:pPr>
              <a:t>4</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17F92F3D-7F55-A54D-ACF3-0F13B7BFD8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05E51413-889E-284C-8E20-F2C7B3F5D1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9636" name="Slide Number Placeholder 3">
            <a:extLst>
              <a:ext uri="{FF2B5EF4-FFF2-40B4-BE49-F238E27FC236}">
                <a16:creationId xmlns:a16="http://schemas.microsoft.com/office/drawing/2014/main" id="{66A0531A-D9CB-E64A-8C41-05291CA234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1D689D0-8C24-D344-8363-F9AD27297DDD}" type="slidenum">
              <a:rPr lang="en-US" altLang="en-US"/>
              <a:pPr>
                <a:spcBef>
                  <a:spcPct val="0"/>
                </a:spcBef>
              </a:pPr>
              <a:t>34</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F6F9BDB4-FE11-E14F-957C-23E65B3C55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83873C5C-DD05-D348-8A30-7E8FA46A68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a:p>
        </p:txBody>
      </p:sp>
      <p:sp>
        <p:nvSpPr>
          <p:cNvPr id="72708" name="Slide Number Placeholder 3">
            <a:extLst>
              <a:ext uri="{FF2B5EF4-FFF2-40B4-BE49-F238E27FC236}">
                <a16:creationId xmlns:a16="http://schemas.microsoft.com/office/drawing/2014/main" id="{6B9CF18F-CB13-5247-9C2A-93F3F6832C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12B6767-BDC9-C041-B71F-BC5724E5D38A}" type="slidenum">
              <a:rPr lang="en-US" altLang="en-US">
                <a:latin typeface="Calibri" panose="020F0502020204030204" pitchFamily="34" charset="0"/>
              </a:rPr>
              <a:pPr/>
              <a:t>36</a:t>
            </a:fld>
            <a:endParaRPr lang="en-US" altLang="en-US">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14EFB11C-B4CB-FD40-AD0B-501A32610A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472E300D-ECDA-D243-9F31-68847FE213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5780" name="Slide Number Placeholder 3">
            <a:extLst>
              <a:ext uri="{FF2B5EF4-FFF2-40B4-BE49-F238E27FC236}">
                <a16:creationId xmlns:a16="http://schemas.microsoft.com/office/drawing/2014/main" id="{9A9C25A8-D860-A048-8351-CFE616C03A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C7F1866-126E-9744-A5FE-D210D9687D16}" type="slidenum">
              <a:rPr lang="en-US" altLang="en-US">
                <a:latin typeface="Calibri" panose="020F0502020204030204" pitchFamily="34" charset="0"/>
              </a:rPr>
              <a:pPr/>
              <a:t>38</a:t>
            </a:fld>
            <a:endParaRPr lang="en-US" altLang="en-US">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B3B0CC2D-21D4-424A-8798-2697D695DA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B281936A-A838-0242-AA32-5F26AD0C603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7828" name="Slide Number Placeholder 3">
            <a:extLst>
              <a:ext uri="{FF2B5EF4-FFF2-40B4-BE49-F238E27FC236}">
                <a16:creationId xmlns:a16="http://schemas.microsoft.com/office/drawing/2014/main" id="{5BED7B57-293E-9A40-8937-7C6B36E1DE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E8B4047-9BA4-9347-8D6F-58B5D6867870}" type="slidenum">
              <a:rPr lang="en-US" altLang="en-US">
                <a:latin typeface="Calibri" panose="020F0502020204030204" pitchFamily="34" charset="0"/>
              </a:rPr>
              <a:pPr/>
              <a:t>39</a:t>
            </a:fld>
            <a:endParaRPr lang="en-US" altLang="en-US">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C8589EAD-5965-FF4F-B0B1-E974813CA4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EC16AA89-027B-FE4B-8E78-548AB3652A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3972" name="Slide Number Placeholder 3">
            <a:extLst>
              <a:ext uri="{FF2B5EF4-FFF2-40B4-BE49-F238E27FC236}">
                <a16:creationId xmlns:a16="http://schemas.microsoft.com/office/drawing/2014/main" id="{EFDB5973-DA22-074F-978F-1C8DEDEFDD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9F18536-0971-2644-9FF7-1F8B75900B5D}" type="slidenum">
              <a:rPr lang="en-US" altLang="en-US">
                <a:latin typeface="Calibri" panose="020F0502020204030204" pitchFamily="34" charset="0"/>
              </a:rPr>
              <a:pPr/>
              <a:t>44</a:t>
            </a:fld>
            <a:endParaRPr lang="en-US" altLang="en-US">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AAEB1BD4-8ECB-FE4B-9C09-B531132FA7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34005CC5-CC2C-0F49-8FFE-EBB61059AC1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7044" name="Slide Number Placeholder 3">
            <a:extLst>
              <a:ext uri="{FF2B5EF4-FFF2-40B4-BE49-F238E27FC236}">
                <a16:creationId xmlns:a16="http://schemas.microsoft.com/office/drawing/2014/main" id="{48C0C435-DDBE-5841-B494-4F9BAB90CEB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0C4CF9F-099D-A142-90E7-4CAB02E9860A}" type="slidenum">
              <a:rPr lang="en-US" altLang="en-US">
                <a:latin typeface="Calibri" panose="020F0502020204030204" pitchFamily="34" charset="0"/>
              </a:rPr>
              <a:pPr/>
              <a:t>45</a:t>
            </a:fld>
            <a:endParaRPr lang="en-US" altLang="en-US">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4FFEF70D-4E95-5E45-8214-88ECDE634D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D3B55E89-B054-6D48-93B5-91C3C91464F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b="1" dirty="0"/>
          </a:p>
          <a:p>
            <a:endParaRPr lang="en-US" altLang="en-US" dirty="0"/>
          </a:p>
        </p:txBody>
      </p:sp>
      <p:sp>
        <p:nvSpPr>
          <p:cNvPr id="99332" name="Slide Number Placeholder 3">
            <a:extLst>
              <a:ext uri="{FF2B5EF4-FFF2-40B4-BE49-F238E27FC236}">
                <a16:creationId xmlns:a16="http://schemas.microsoft.com/office/drawing/2014/main" id="{8249BC4C-57E8-A94E-A6F1-A05908D5CD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E65F9CF-8667-5747-9F31-21795A5946A9}" type="slidenum">
              <a:rPr lang="en-US" altLang="en-US">
                <a:latin typeface="Calibri" panose="020F0502020204030204" pitchFamily="34" charset="0"/>
              </a:rPr>
              <a:pPr/>
              <a:t>58</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D384F60F-DCC9-7041-95ED-FA008C103C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F430B501-56B7-8D4F-B99A-39ADE25F4E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316" name="Slide Number Placeholder 3">
            <a:extLst>
              <a:ext uri="{FF2B5EF4-FFF2-40B4-BE49-F238E27FC236}">
                <a16:creationId xmlns:a16="http://schemas.microsoft.com/office/drawing/2014/main" id="{6C805C01-6D9B-5C4F-ACCF-CB0FDE76EB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F6AE39A-D04C-E745-86BD-5F62F12C3EFF}" type="slidenum">
              <a:rPr lang="en-US" altLang="en-US"/>
              <a:pPr>
                <a:spcBef>
                  <a:spcPct val="0"/>
                </a:spcBef>
              </a:pPr>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B6652510-65C2-D646-9414-69F2630E37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E5AE42D6-5E17-344D-B43E-DAD7C6BEB9DF}"/>
              </a:ext>
            </a:extLst>
          </p:cNvPr>
          <p:cNvSpPr>
            <a:spLocks noGrp="1"/>
          </p:cNvSpPr>
          <p:nvPr>
            <p:ph type="body" idx="1"/>
          </p:nvPr>
        </p:nvSpPr>
        <p:spPr bwMode="auto"/>
        <p:txBody>
          <a:bodyPr wrap="square" numCol="1" anchor="t" anchorCtr="0" compatLnSpc="1">
            <a:prstTxWarp prst="textNoShape">
              <a:avLst/>
            </a:prstTxWarp>
          </a:bodyPr>
          <a:lstStyle/>
          <a:p>
            <a:pPr>
              <a:defRPr/>
            </a:pPr>
            <a:endParaRPr lang="en-US" altLang="en-US" dirty="0"/>
          </a:p>
        </p:txBody>
      </p:sp>
      <p:sp>
        <p:nvSpPr>
          <p:cNvPr id="15364" name="Slide Number Placeholder 3">
            <a:extLst>
              <a:ext uri="{FF2B5EF4-FFF2-40B4-BE49-F238E27FC236}">
                <a16:creationId xmlns:a16="http://schemas.microsoft.com/office/drawing/2014/main" id="{7C317B06-36A8-CC44-8528-DF6BFCAF35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4D9452A-2BEF-2146-B1DF-9FE74946CDAE}" type="slidenum">
              <a:rPr lang="en-US" altLang="en-US"/>
              <a:pPr>
                <a:spcBef>
                  <a:spcPct val="0"/>
                </a:spcBef>
              </a:pPr>
              <a:t>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63E2EB-8E0E-524E-8275-501C9E5074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243510DC-861B-2A4C-A110-3CE6EBFBC467}"/>
              </a:ext>
            </a:extLst>
          </p:cNvPr>
          <p:cNvSpPr>
            <a:spLocks noGrp="1"/>
          </p:cNvSpPr>
          <p:nvPr>
            <p:ph type="body" idx="1"/>
          </p:nvPr>
        </p:nvSpPr>
        <p:spPr bwMode="auto"/>
        <p:txBody>
          <a:bodyPr wrap="square" numCol="1" anchor="t" anchorCtr="0" compatLnSpc="1">
            <a:prstTxWarp prst="textNoShape">
              <a:avLst/>
            </a:prstTxWarp>
          </a:bodyPr>
          <a:lstStyle/>
          <a:p>
            <a:pPr>
              <a:defRPr/>
            </a:pPr>
            <a:endParaRPr lang="en-US" altLang="en-US" dirty="0"/>
          </a:p>
        </p:txBody>
      </p:sp>
      <p:sp>
        <p:nvSpPr>
          <p:cNvPr id="17412" name="Slide Number Placeholder 3">
            <a:extLst>
              <a:ext uri="{FF2B5EF4-FFF2-40B4-BE49-F238E27FC236}">
                <a16:creationId xmlns:a16="http://schemas.microsoft.com/office/drawing/2014/main" id="{75992DEB-EF30-2B44-B683-9DCF6E7E5D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C1BAB52-425B-4D4A-AA94-D788D55B65F5}" type="slidenum">
              <a:rPr lang="en-US" altLang="en-US"/>
              <a:pPr>
                <a:spcBef>
                  <a:spcPct val="0"/>
                </a:spcBef>
              </a:pPr>
              <a:t>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92DB7DC2-C266-5E40-9D63-2B674ECACF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059C1351-74FE-2146-B830-E74731BE63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9460" name="Slide Number Placeholder 3">
            <a:extLst>
              <a:ext uri="{FF2B5EF4-FFF2-40B4-BE49-F238E27FC236}">
                <a16:creationId xmlns:a16="http://schemas.microsoft.com/office/drawing/2014/main" id="{3CE8FF39-9039-E44C-AEA9-084770052C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8D2C9B2-3CA9-6540-9B46-16DA766B16A4}" type="slidenum">
              <a:rPr lang="en-US" altLang="en-US"/>
              <a:pPr>
                <a:spcBef>
                  <a:spcPct val="0"/>
                </a:spcBef>
              </a:pPr>
              <a:t>8</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894F7557-4728-364B-A416-8CE52BD68B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ABB87A62-8B1C-D64A-AAE3-42B560AA64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Slide Number Placeholder 3">
            <a:extLst>
              <a:ext uri="{FF2B5EF4-FFF2-40B4-BE49-F238E27FC236}">
                <a16:creationId xmlns:a16="http://schemas.microsoft.com/office/drawing/2014/main" id="{550A6E53-0877-9945-AE0C-320B65273C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3C31ACE-D2EA-9645-8018-0D989E27EE62}" type="slidenum">
              <a:rPr lang="en-US" altLang="en-US"/>
              <a:pPr>
                <a:spcBef>
                  <a:spcPct val="0"/>
                </a:spcBef>
              </a:pPr>
              <a:t>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C4F27D4F-8ABE-314F-8084-8C553EEC95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56BD37A1-C14C-C047-B123-DFF0366619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556" name="Slide Number Placeholder 3">
            <a:extLst>
              <a:ext uri="{FF2B5EF4-FFF2-40B4-BE49-F238E27FC236}">
                <a16:creationId xmlns:a16="http://schemas.microsoft.com/office/drawing/2014/main" id="{528710CD-4539-4F4E-BCF4-FA5BA29288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D0F6F2A-DE36-0C47-9179-D506AB10A2C7}" type="slidenum">
              <a:rPr lang="en-US" altLang="en-US"/>
              <a:pPr>
                <a:spcBef>
                  <a:spcPct val="0"/>
                </a:spcBef>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folHlink"/>
        </a:solidFill>
        <a:effectLst/>
      </p:bgPr>
    </p:bg>
    <p:spTree>
      <p:nvGrpSpPr>
        <p:cNvPr id="1" name=""/>
        <p:cNvGrpSpPr/>
        <p:nvPr/>
      </p:nvGrpSpPr>
      <p:grpSpPr>
        <a:xfrm>
          <a:off x="0" y="0"/>
          <a:ext cx="0" cy="0"/>
          <a:chOff x="0" y="0"/>
          <a:chExt cx="0" cy="0"/>
        </a:xfrm>
      </p:grpSpPr>
      <p:sp>
        <p:nvSpPr>
          <p:cNvPr id="4" name="Rectangle 28">
            <a:extLst>
              <a:ext uri="{FF2B5EF4-FFF2-40B4-BE49-F238E27FC236}">
                <a16:creationId xmlns:a16="http://schemas.microsoft.com/office/drawing/2014/main" id="{97228FDC-E60F-504B-B2F1-9AAC1C5CBACA}"/>
              </a:ext>
            </a:extLst>
          </p:cNvPr>
          <p:cNvSpPr>
            <a:spLocks noChangeArrowheads="1"/>
          </p:cNvSpPr>
          <p:nvPr/>
        </p:nvSpPr>
        <p:spPr bwMode="gray">
          <a:xfrm>
            <a:off x="0" y="0"/>
            <a:ext cx="9140825" cy="6856413"/>
          </a:xfrm>
          <a:prstGeom prst="rect">
            <a:avLst/>
          </a:prstGeom>
          <a:solidFill>
            <a:schemeClr val="bg1"/>
          </a:solidFill>
          <a:ln>
            <a:noFill/>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pic>
        <p:nvPicPr>
          <p:cNvPr id="5" name="Picture 27">
            <a:extLst>
              <a:ext uri="{FF2B5EF4-FFF2-40B4-BE49-F238E27FC236}">
                <a16:creationId xmlns:a16="http://schemas.microsoft.com/office/drawing/2014/main" id="{1660CDA1-2913-AC48-807F-E5ECD6BE8A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
            <a:extLst>
              <a:ext uri="{FF2B5EF4-FFF2-40B4-BE49-F238E27FC236}">
                <a16:creationId xmlns:a16="http://schemas.microsoft.com/office/drawing/2014/main" id="{17FFCE2E-BF2C-DA45-90AB-25063FADBD7F}"/>
              </a:ext>
            </a:extLst>
          </p:cNvPr>
          <p:cNvSpPr>
            <a:spLocks noChangeArrowheads="1"/>
          </p:cNvSpPr>
          <p:nvPr/>
        </p:nvSpPr>
        <p:spPr bwMode="gray">
          <a:xfrm>
            <a:off x="0" y="3200400"/>
            <a:ext cx="9144000" cy="914400"/>
          </a:xfrm>
          <a:prstGeom prst="rect">
            <a:avLst/>
          </a:prstGeom>
          <a:solidFill>
            <a:schemeClr val="accent1"/>
          </a:solidFill>
          <a:ln>
            <a:noFill/>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sp>
        <p:nvSpPr>
          <p:cNvPr id="7" name="Line 15">
            <a:extLst>
              <a:ext uri="{FF2B5EF4-FFF2-40B4-BE49-F238E27FC236}">
                <a16:creationId xmlns:a16="http://schemas.microsoft.com/office/drawing/2014/main" id="{EAB12644-A8AB-424A-87FA-0706D2F7FC08}"/>
              </a:ext>
            </a:extLst>
          </p:cNvPr>
          <p:cNvSpPr>
            <a:spLocks noChangeShapeType="1"/>
          </p:cNvSpPr>
          <p:nvPr/>
        </p:nvSpPr>
        <p:spPr bwMode="gray">
          <a:xfrm>
            <a:off x="0" y="3200400"/>
            <a:ext cx="9144000" cy="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30">
            <a:extLst>
              <a:ext uri="{FF2B5EF4-FFF2-40B4-BE49-F238E27FC236}">
                <a16:creationId xmlns:a16="http://schemas.microsoft.com/office/drawing/2014/main" id="{DC4472E8-A99D-F349-B43F-4651FB372A79}"/>
              </a:ext>
            </a:extLst>
          </p:cNvPr>
          <p:cNvSpPr>
            <a:spLocks noChangeArrowheads="1"/>
          </p:cNvSpPr>
          <p:nvPr/>
        </p:nvSpPr>
        <p:spPr bwMode="auto">
          <a:xfrm>
            <a:off x="0" y="6629400"/>
            <a:ext cx="9144000" cy="228600"/>
          </a:xfrm>
          <a:prstGeom prst="rect">
            <a:avLst/>
          </a:prstGeom>
          <a:solidFill>
            <a:schemeClr val="accent1"/>
          </a:solidFill>
          <a:ln>
            <a:noFill/>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pic>
        <p:nvPicPr>
          <p:cNvPr id="9" name="Picture 31" descr="CL_Logo_RGB_PNG">
            <a:extLst>
              <a:ext uri="{FF2B5EF4-FFF2-40B4-BE49-F238E27FC236}">
                <a16:creationId xmlns:a16="http://schemas.microsoft.com/office/drawing/2014/main" id="{22F2B85F-B5B0-944A-8D09-1D6CF0C0D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6013450" y="5002213"/>
            <a:ext cx="2697163"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4"/>
          <p:cNvSpPr>
            <a:spLocks noGrp="1" noChangeArrowheads="1"/>
          </p:cNvSpPr>
          <p:nvPr>
            <p:ph type="subTitle" idx="1"/>
          </p:nvPr>
        </p:nvSpPr>
        <p:spPr bwMode="gray">
          <a:xfrm>
            <a:off x="457200" y="3365500"/>
            <a:ext cx="8229600" cy="304800"/>
          </a:xfrm>
          <a:solidFill>
            <a:schemeClr val="accent1"/>
          </a:solidFill>
        </p:spPr>
        <p:txBody>
          <a:bodyPr/>
          <a:lstStyle>
            <a:lvl1pPr>
              <a:spcBef>
                <a:spcPct val="0"/>
              </a:spcBef>
              <a:defRPr>
                <a:solidFill>
                  <a:schemeClr val="bg1"/>
                </a:solidFill>
              </a:defRPr>
            </a:lvl1pPr>
          </a:lstStyle>
          <a:p>
            <a:r>
              <a:rPr lang="en-US"/>
              <a:t>Click to edit Master subtitle style</a:t>
            </a:r>
          </a:p>
        </p:txBody>
      </p:sp>
      <p:sp>
        <p:nvSpPr>
          <p:cNvPr id="4106" name="Rectangle 10"/>
          <p:cNvSpPr>
            <a:spLocks noGrp="1" noChangeArrowheads="1"/>
          </p:cNvSpPr>
          <p:nvPr>
            <p:ph type="ctrTitle"/>
          </p:nvPr>
        </p:nvSpPr>
        <p:spPr>
          <a:xfrm>
            <a:off x="457200" y="1143000"/>
            <a:ext cx="8229600" cy="1828800"/>
          </a:xfrm>
        </p:spPr>
        <p:txBody>
          <a:bodyPr anchor="b"/>
          <a:lstStyle>
            <a:lvl1pPr>
              <a:lnSpc>
                <a:spcPts val="4200"/>
              </a:lnSpc>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374545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957CBBE-ECC4-424D-81F0-BE8B28EBBDD0}"/>
              </a:ext>
            </a:extLst>
          </p:cNvPr>
          <p:cNvSpPr>
            <a:spLocks noGrp="1" noChangeArrowheads="1"/>
          </p:cNvSpPr>
          <p:nvPr>
            <p:ph type="dt" sz="half" idx="10"/>
          </p:nvPr>
        </p:nvSpPr>
        <p:spPr>
          <a:ln/>
        </p:spPr>
        <p:txBody>
          <a:bodyPr/>
          <a:lstStyle>
            <a:lvl1pPr>
              <a:defRPr/>
            </a:lvl1pPr>
          </a:lstStyle>
          <a:p>
            <a:pPr>
              <a:defRPr/>
            </a:pPr>
            <a:fld id="{BA184524-311B-2140-BAAF-19C6B235EA64}" type="datetimeFigureOut">
              <a:rPr lang="en-US" altLang="en-US"/>
              <a:pPr>
                <a:defRPr/>
              </a:pPr>
              <a:t>3/4/2022</a:t>
            </a:fld>
            <a:endParaRPr lang="en-US" altLang="en-US"/>
          </a:p>
        </p:txBody>
      </p:sp>
      <p:sp>
        <p:nvSpPr>
          <p:cNvPr id="5" name="Rectangle 6">
            <a:extLst>
              <a:ext uri="{FF2B5EF4-FFF2-40B4-BE49-F238E27FC236}">
                <a16:creationId xmlns:a16="http://schemas.microsoft.com/office/drawing/2014/main" id="{A235C0B4-A94B-BE49-9E40-E3D39B7C097D}"/>
              </a:ext>
            </a:extLst>
          </p:cNvPr>
          <p:cNvSpPr>
            <a:spLocks noGrp="1" noChangeArrowheads="1"/>
          </p:cNvSpPr>
          <p:nvPr>
            <p:ph type="sldNum" sz="quarter" idx="11"/>
          </p:nvPr>
        </p:nvSpPr>
        <p:spPr>
          <a:ln/>
        </p:spPr>
        <p:txBody>
          <a:bodyPr/>
          <a:lstStyle>
            <a:lvl1pPr>
              <a:defRPr/>
            </a:lvl1pPr>
          </a:lstStyle>
          <a:p>
            <a:fld id="{4D10D624-D488-734E-830D-A3AA5CF1B803}" type="slidenum">
              <a:rPr lang="en-US" altLang="en-US"/>
              <a:pPr/>
              <a:t>‹#›</a:t>
            </a:fld>
            <a:endParaRPr lang="en-US" altLang="en-US"/>
          </a:p>
        </p:txBody>
      </p:sp>
    </p:spTree>
    <p:extLst>
      <p:ext uri="{BB962C8B-B14F-4D97-AF65-F5344CB8AC3E}">
        <p14:creationId xmlns:p14="http://schemas.microsoft.com/office/powerpoint/2010/main" val="2031583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2813"/>
            <a:ext cx="2057400" cy="4878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2813"/>
            <a:ext cx="6019800" cy="48783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1011B74-BC71-CF45-B76C-A3F4C4DAE129}"/>
              </a:ext>
            </a:extLst>
          </p:cNvPr>
          <p:cNvSpPr>
            <a:spLocks noGrp="1" noChangeArrowheads="1"/>
          </p:cNvSpPr>
          <p:nvPr>
            <p:ph type="dt" sz="half" idx="10"/>
          </p:nvPr>
        </p:nvSpPr>
        <p:spPr>
          <a:ln/>
        </p:spPr>
        <p:txBody>
          <a:bodyPr/>
          <a:lstStyle>
            <a:lvl1pPr>
              <a:defRPr/>
            </a:lvl1pPr>
          </a:lstStyle>
          <a:p>
            <a:pPr>
              <a:defRPr/>
            </a:pPr>
            <a:fld id="{F5D7FC99-2BA8-0C42-AE45-F95E37D27BDB}" type="datetimeFigureOut">
              <a:rPr lang="en-US" altLang="en-US"/>
              <a:pPr>
                <a:defRPr/>
              </a:pPr>
              <a:t>3/4/2022</a:t>
            </a:fld>
            <a:endParaRPr lang="en-US" altLang="en-US"/>
          </a:p>
        </p:txBody>
      </p:sp>
      <p:sp>
        <p:nvSpPr>
          <p:cNvPr id="5" name="Rectangle 6">
            <a:extLst>
              <a:ext uri="{FF2B5EF4-FFF2-40B4-BE49-F238E27FC236}">
                <a16:creationId xmlns:a16="http://schemas.microsoft.com/office/drawing/2014/main" id="{013D0EA9-7D9D-E94A-A5D3-0508217425F8}"/>
              </a:ext>
            </a:extLst>
          </p:cNvPr>
          <p:cNvSpPr>
            <a:spLocks noGrp="1" noChangeArrowheads="1"/>
          </p:cNvSpPr>
          <p:nvPr>
            <p:ph type="sldNum" sz="quarter" idx="11"/>
          </p:nvPr>
        </p:nvSpPr>
        <p:spPr>
          <a:ln/>
        </p:spPr>
        <p:txBody>
          <a:bodyPr/>
          <a:lstStyle>
            <a:lvl1pPr>
              <a:defRPr/>
            </a:lvl1pPr>
          </a:lstStyle>
          <a:p>
            <a:fld id="{CC950D22-173D-DA4E-8460-B5DF1C586A64}" type="slidenum">
              <a:rPr lang="en-US" altLang="en-US"/>
              <a:pPr/>
              <a:t>‹#›</a:t>
            </a:fld>
            <a:endParaRPr lang="en-US" altLang="en-US"/>
          </a:p>
        </p:txBody>
      </p:sp>
    </p:spTree>
    <p:extLst>
      <p:ext uri="{BB962C8B-B14F-4D97-AF65-F5344CB8AC3E}">
        <p14:creationId xmlns:p14="http://schemas.microsoft.com/office/powerpoint/2010/main" val="1700005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912813"/>
            <a:ext cx="8229600" cy="685800"/>
          </a:xfrm>
        </p:spPr>
        <p:txBody>
          <a:bodyPr/>
          <a:lstStyle/>
          <a:p>
            <a:r>
              <a:rPr lang="en-US"/>
              <a:t>Click to edit Master title style</a:t>
            </a:r>
          </a:p>
        </p:txBody>
      </p:sp>
      <p:sp>
        <p:nvSpPr>
          <p:cNvPr id="3" name="Table Placeholder 2"/>
          <p:cNvSpPr>
            <a:spLocks noGrp="1"/>
          </p:cNvSpPr>
          <p:nvPr>
            <p:ph type="tbl" idx="1"/>
          </p:nvPr>
        </p:nvSpPr>
        <p:spPr>
          <a:xfrm>
            <a:off x="457200" y="1676400"/>
            <a:ext cx="8229600" cy="4114800"/>
          </a:xfrm>
        </p:spPr>
        <p:txBody>
          <a:bodyPr/>
          <a:lstStyle/>
          <a:p>
            <a:pPr lvl="0"/>
            <a:r>
              <a:rPr lang="en-US" noProof="0"/>
              <a:t>Click icon to add table</a:t>
            </a:r>
          </a:p>
        </p:txBody>
      </p:sp>
      <p:sp>
        <p:nvSpPr>
          <p:cNvPr id="4" name="Rectangle 4">
            <a:extLst>
              <a:ext uri="{FF2B5EF4-FFF2-40B4-BE49-F238E27FC236}">
                <a16:creationId xmlns:a16="http://schemas.microsoft.com/office/drawing/2014/main" id="{4CC28A3D-4D66-DE41-8ACF-F65E5F92A9DF}"/>
              </a:ext>
            </a:extLst>
          </p:cNvPr>
          <p:cNvSpPr>
            <a:spLocks noGrp="1" noChangeArrowheads="1"/>
          </p:cNvSpPr>
          <p:nvPr>
            <p:ph type="dt" sz="half" idx="10"/>
          </p:nvPr>
        </p:nvSpPr>
        <p:spPr>
          <a:ln/>
        </p:spPr>
        <p:txBody>
          <a:bodyPr/>
          <a:lstStyle>
            <a:lvl1pPr>
              <a:defRPr/>
            </a:lvl1pPr>
          </a:lstStyle>
          <a:p>
            <a:pPr>
              <a:defRPr/>
            </a:pPr>
            <a:fld id="{D61FC54E-3DDA-9E49-8C4C-5A7FFE135026}" type="datetimeFigureOut">
              <a:rPr lang="en-US" altLang="en-US"/>
              <a:pPr>
                <a:defRPr/>
              </a:pPr>
              <a:t>3/4/2022</a:t>
            </a:fld>
            <a:endParaRPr lang="en-US" altLang="en-US"/>
          </a:p>
        </p:txBody>
      </p:sp>
      <p:sp>
        <p:nvSpPr>
          <p:cNvPr id="5" name="Rectangle 6">
            <a:extLst>
              <a:ext uri="{FF2B5EF4-FFF2-40B4-BE49-F238E27FC236}">
                <a16:creationId xmlns:a16="http://schemas.microsoft.com/office/drawing/2014/main" id="{288FFCD1-C686-2542-99F1-B573F3F09268}"/>
              </a:ext>
            </a:extLst>
          </p:cNvPr>
          <p:cNvSpPr>
            <a:spLocks noGrp="1" noChangeArrowheads="1"/>
          </p:cNvSpPr>
          <p:nvPr>
            <p:ph type="sldNum" sz="quarter" idx="11"/>
          </p:nvPr>
        </p:nvSpPr>
        <p:spPr>
          <a:ln/>
        </p:spPr>
        <p:txBody>
          <a:bodyPr/>
          <a:lstStyle>
            <a:lvl1pPr>
              <a:defRPr/>
            </a:lvl1pPr>
          </a:lstStyle>
          <a:p>
            <a:fld id="{B23093F4-45D1-1349-941E-4454E226BBD1}" type="slidenum">
              <a:rPr lang="en-US" altLang="en-US"/>
              <a:pPr/>
              <a:t>‹#›</a:t>
            </a:fld>
            <a:endParaRPr lang="en-US" altLang="en-US"/>
          </a:p>
        </p:txBody>
      </p:sp>
    </p:spTree>
    <p:extLst>
      <p:ext uri="{BB962C8B-B14F-4D97-AF65-F5344CB8AC3E}">
        <p14:creationId xmlns:p14="http://schemas.microsoft.com/office/powerpoint/2010/main" val="2458836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5E67C1A-C7A0-9A4B-B44A-AFAEB36E573D}"/>
              </a:ext>
            </a:extLst>
          </p:cNvPr>
          <p:cNvSpPr>
            <a:spLocks noGrp="1" noChangeArrowheads="1"/>
          </p:cNvSpPr>
          <p:nvPr>
            <p:ph type="dt" sz="half" idx="10"/>
          </p:nvPr>
        </p:nvSpPr>
        <p:spPr>
          <a:ln/>
        </p:spPr>
        <p:txBody>
          <a:bodyPr/>
          <a:lstStyle>
            <a:lvl1pPr>
              <a:defRPr/>
            </a:lvl1pPr>
          </a:lstStyle>
          <a:p>
            <a:pPr>
              <a:defRPr/>
            </a:pPr>
            <a:fld id="{40A71D56-E905-1F46-87C5-EA05C3A5DD72}" type="datetimeFigureOut">
              <a:rPr lang="en-US" altLang="en-US"/>
              <a:pPr>
                <a:defRPr/>
              </a:pPr>
              <a:t>3/4/2022</a:t>
            </a:fld>
            <a:endParaRPr lang="en-US" altLang="en-US"/>
          </a:p>
        </p:txBody>
      </p:sp>
      <p:sp>
        <p:nvSpPr>
          <p:cNvPr id="5" name="Rectangle 6">
            <a:extLst>
              <a:ext uri="{FF2B5EF4-FFF2-40B4-BE49-F238E27FC236}">
                <a16:creationId xmlns:a16="http://schemas.microsoft.com/office/drawing/2014/main" id="{37F42C31-E79C-0543-9A7F-A747EA01A513}"/>
              </a:ext>
            </a:extLst>
          </p:cNvPr>
          <p:cNvSpPr>
            <a:spLocks noGrp="1" noChangeArrowheads="1"/>
          </p:cNvSpPr>
          <p:nvPr>
            <p:ph type="sldNum" sz="quarter" idx="11"/>
          </p:nvPr>
        </p:nvSpPr>
        <p:spPr>
          <a:ln/>
        </p:spPr>
        <p:txBody>
          <a:bodyPr/>
          <a:lstStyle>
            <a:lvl1pPr>
              <a:defRPr/>
            </a:lvl1pPr>
          </a:lstStyle>
          <a:p>
            <a:fld id="{47B8FEF3-8E63-CE4D-B5AD-545D9A4D191D}" type="slidenum">
              <a:rPr lang="en-US" altLang="en-US"/>
              <a:pPr/>
              <a:t>‹#›</a:t>
            </a:fld>
            <a:endParaRPr lang="en-US" altLang="en-US"/>
          </a:p>
        </p:txBody>
      </p:sp>
    </p:spTree>
    <p:extLst>
      <p:ext uri="{BB962C8B-B14F-4D97-AF65-F5344CB8AC3E}">
        <p14:creationId xmlns:p14="http://schemas.microsoft.com/office/powerpoint/2010/main" val="738217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464CF0D-6851-3348-A02B-81028F4E17FD}"/>
              </a:ext>
            </a:extLst>
          </p:cNvPr>
          <p:cNvSpPr>
            <a:spLocks noGrp="1" noChangeArrowheads="1"/>
          </p:cNvSpPr>
          <p:nvPr>
            <p:ph type="dt" sz="half" idx="10"/>
          </p:nvPr>
        </p:nvSpPr>
        <p:spPr>
          <a:ln/>
        </p:spPr>
        <p:txBody>
          <a:bodyPr/>
          <a:lstStyle>
            <a:lvl1pPr>
              <a:defRPr/>
            </a:lvl1pPr>
          </a:lstStyle>
          <a:p>
            <a:pPr>
              <a:defRPr/>
            </a:pPr>
            <a:fld id="{2426FA0D-7FCD-1440-AA76-2DFA4D51F2F5}" type="datetimeFigureOut">
              <a:rPr lang="en-US" altLang="en-US"/>
              <a:pPr>
                <a:defRPr/>
              </a:pPr>
              <a:t>3/4/2022</a:t>
            </a:fld>
            <a:endParaRPr lang="en-US" altLang="en-US"/>
          </a:p>
        </p:txBody>
      </p:sp>
      <p:sp>
        <p:nvSpPr>
          <p:cNvPr id="5" name="Rectangle 6">
            <a:extLst>
              <a:ext uri="{FF2B5EF4-FFF2-40B4-BE49-F238E27FC236}">
                <a16:creationId xmlns:a16="http://schemas.microsoft.com/office/drawing/2014/main" id="{518C1BBC-9309-EC45-AF73-CDF6AFC070C0}"/>
              </a:ext>
            </a:extLst>
          </p:cNvPr>
          <p:cNvSpPr>
            <a:spLocks noGrp="1" noChangeArrowheads="1"/>
          </p:cNvSpPr>
          <p:nvPr>
            <p:ph type="sldNum" sz="quarter" idx="11"/>
          </p:nvPr>
        </p:nvSpPr>
        <p:spPr>
          <a:ln/>
        </p:spPr>
        <p:txBody>
          <a:bodyPr/>
          <a:lstStyle>
            <a:lvl1pPr>
              <a:defRPr/>
            </a:lvl1pPr>
          </a:lstStyle>
          <a:p>
            <a:fld id="{14808E18-B0B5-2F46-96BF-942843E96375}" type="slidenum">
              <a:rPr lang="en-US" altLang="en-US"/>
              <a:pPr/>
              <a:t>‹#›</a:t>
            </a:fld>
            <a:endParaRPr lang="en-US" altLang="en-US"/>
          </a:p>
        </p:txBody>
      </p:sp>
    </p:spTree>
    <p:extLst>
      <p:ext uri="{BB962C8B-B14F-4D97-AF65-F5344CB8AC3E}">
        <p14:creationId xmlns:p14="http://schemas.microsoft.com/office/powerpoint/2010/main" val="2341273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64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8B170F4-40E6-FA49-9DE7-2B59B9F7C24A}"/>
              </a:ext>
            </a:extLst>
          </p:cNvPr>
          <p:cNvSpPr>
            <a:spLocks noGrp="1" noChangeArrowheads="1"/>
          </p:cNvSpPr>
          <p:nvPr>
            <p:ph type="dt" sz="half" idx="10"/>
          </p:nvPr>
        </p:nvSpPr>
        <p:spPr>
          <a:ln/>
        </p:spPr>
        <p:txBody>
          <a:bodyPr/>
          <a:lstStyle>
            <a:lvl1pPr>
              <a:defRPr/>
            </a:lvl1pPr>
          </a:lstStyle>
          <a:p>
            <a:pPr>
              <a:defRPr/>
            </a:pPr>
            <a:fld id="{DF83E2A2-90D7-344E-81A4-F9DFDE77B357}" type="datetimeFigureOut">
              <a:rPr lang="en-US" altLang="en-US"/>
              <a:pPr>
                <a:defRPr/>
              </a:pPr>
              <a:t>3/4/2022</a:t>
            </a:fld>
            <a:endParaRPr lang="en-US" altLang="en-US"/>
          </a:p>
        </p:txBody>
      </p:sp>
      <p:sp>
        <p:nvSpPr>
          <p:cNvPr id="6" name="Rectangle 6">
            <a:extLst>
              <a:ext uri="{FF2B5EF4-FFF2-40B4-BE49-F238E27FC236}">
                <a16:creationId xmlns:a16="http://schemas.microsoft.com/office/drawing/2014/main" id="{608F6B05-072A-024C-B3F6-FB9493A021EB}"/>
              </a:ext>
            </a:extLst>
          </p:cNvPr>
          <p:cNvSpPr>
            <a:spLocks noGrp="1" noChangeArrowheads="1"/>
          </p:cNvSpPr>
          <p:nvPr>
            <p:ph type="sldNum" sz="quarter" idx="11"/>
          </p:nvPr>
        </p:nvSpPr>
        <p:spPr>
          <a:ln/>
        </p:spPr>
        <p:txBody>
          <a:bodyPr/>
          <a:lstStyle>
            <a:lvl1pPr>
              <a:defRPr/>
            </a:lvl1pPr>
          </a:lstStyle>
          <a:p>
            <a:fld id="{A62924DD-44B3-BC48-A0F1-5A74B2FBD071}" type="slidenum">
              <a:rPr lang="en-US" altLang="en-US"/>
              <a:pPr/>
              <a:t>‹#›</a:t>
            </a:fld>
            <a:endParaRPr lang="en-US" altLang="en-US"/>
          </a:p>
        </p:txBody>
      </p:sp>
    </p:spTree>
    <p:extLst>
      <p:ext uri="{BB962C8B-B14F-4D97-AF65-F5344CB8AC3E}">
        <p14:creationId xmlns:p14="http://schemas.microsoft.com/office/powerpoint/2010/main" val="4109336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AD195FA-62F7-934E-BDFA-07A73B78A49B}"/>
              </a:ext>
            </a:extLst>
          </p:cNvPr>
          <p:cNvSpPr>
            <a:spLocks noGrp="1" noChangeArrowheads="1"/>
          </p:cNvSpPr>
          <p:nvPr>
            <p:ph type="dt" sz="half" idx="10"/>
          </p:nvPr>
        </p:nvSpPr>
        <p:spPr>
          <a:ln/>
        </p:spPr>
        <p:txBody>
          <a:bodyPr/>
          <a:lstStyle>
            <a:lvl1pPr>
              <a:defRPr/>
            </a:lvl1pPr>
          </a:lstStyle>
          <a:p>
            <a:pPr>
              <a:defRPr/>
            </a:pPr>
            <a:fld id="{F91D6582-68EE-AC4C-99CF-73BD75D92151}" type="datetimeFigureOut">
              <a:rPr lang="en-US" altLang="en-US"/>
              <a:pPr>
                <a:defRPr/>
              </a:pPr>
              <a:t>3/4/2022</a:t>
            </a:fld>
            <a:endParaRPr lang="en-US" altLang="en-US"/>
          </a:p>
        </p:txBody>
      </p:sp>
      <p:sp>
        <p:nvSpPr>
          <p:cNvPr id="8" name="Rectangle 6">
            <a:extLst>
              <a:ext uri="{FF2B5EF4-FFF2-40B4-BE49-F238E27FC236}">
                <a16:creationId xmlns:a16="http://schemas.microsoft.com/office/drawing/2014/main" id="{A04AFD91-5A48-2C42-8D01-D08013A34081}"/>
              </a:ext>
            </a:extLst>
          </p:cNvPr>
          <p:cNvSpPr>
            <a:spLocks noGrp="1" noChangeArrowheads="1"/>
          </p:cNvSpPr>
          <p:nvPr>
            <p:ph type="sldNum" sz="quarter" idx="11"/>
          </p:nvPr>
        </p:nvSpPr>
        <p:spPr>
          <a:ln/>
        </p:spPr>
        <p:txBody>
          <a:bodyPr/>
          <a:lstStyle>
            <a:lvl1pPr>
              <a:defRPr/>
            </a:lvl1pPr>
          </a:lstStyle>
          <a:p>
            <a:fld id="{8819B82D-6615-1643-BA13-9108B5836102}" type="slidenum">
              <a:rPr lang="en-US" altLang="en-US"/>
              <a:pPr/>
              <a:t>‹#›</a:t>
            </a:fld>
            <a:endParaRPr lang="en-US" altLang="en-US"/>
          </a:p>
        </p:txBody>
      </p:sp>
    </p:spTree>
    <p:extLst>
      <p:ext uri="{BB962C8B-B14F-4D97-AF65-F5344CB8AC3E}">
        <p14:creationId xmlns:p14="http://schemas.microsoft.com/office/powerpoint/2010/main" val="2399680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6AF2A4F-7AB2-2048-8031-66CF9C084F1F}"/>
              </a:ext>
            </a:extLst>
          </p:cNvPr>
          <p:cNvSpPr>
            <a:spLocks noGrp="1" noChangeArrowheads="1"/>
          </p:cNvSpPr>
          <p:nvPr>
            <p:ph type="dt" sz="half" idx="10"/>
          </p:nvPr>
        </p:nvSpPr>
        <p:spPr>
          <a:ln/>
        </p:spPr>
        <p:txBody>
          <a:bodyPr/>
          <a:lstStyle>
            <a:lvl1pPr>
              <a:defRPr/>
            </a:lvl1pPr>
          </a:lstStyle>
          <a:p>
            <a:pPr>
              <a:defRPr/>
            </a:pPr>
            <a:fld id="{C9097594-0D92-184F-9669-D069B69EB0A3}" type="datetimeFigureOut">
              <a:rPr lang="en-US" altLang="en-US"/>
              <a:pPr>
                <a:defRPr/>
              </a:pPr>
              <a:t>3/4/2022</a:t>
            </a:fld>
            <a:endParaRPr lang="en-US" altLang="en-US"/>
          </a:p>
        </p:txBody>
      </p:sp>
      <p:sp>
        <p:nvSpPr>
          <p:cNvPr id="4" name="Rectangle 6">
            <a:extLst>
              <a:ext uri="{FF2B5EF4-FFF2-40B4-BE49-F238E27FC236}">
                <a16:creationId xmlns:a16="http://schemas.microsoft.com/office/drawing/2014/main" id="{62A170B6-33D1-E24A-8AAF-FC8E3E955DCB}"/>
              </a:ext>
            </a:extLst>
          </p:cNvPr>
          <p:cNvSpPr>
            <a:spLocks noGrp="1" noChangeArrowheads="1"/>
          </p:cNvSpPr>
          <p:nvPr>
            <p:ph type="sldNum" sz="quarter" idx="11"/>
          </p:nvPr>
        </p:nvSpPr>
        <p:spPr>
          <a:ln/>
        </p:spPr>
        <p:txBody>
          <a:bodyPr/>
          <a:lstStyle>
            <a:lvl1pPr>
              <a:defRPr/>
            </a:lvl1pPr>
          </a:lstStyle>
          <a:p>
            <a:fld id="{2742A6C9-4A61-9F46-9B49-067CB3191AB5}" type="slidenum">
              <a:rPr lang="en-US" altLang="en-US"/>
              <a:pPr/>
              <a:t>‹#›</a:t>
            </a:fld>
            <a:endParaRPr lang="en-US" altLang="en-US"/>
          </a:p>
        </p:txBody>
      </p:sp>
    </p:spTree>
    <p:extLst>
      <p:ext uri="{BB962C8B-B14F-4D97-AF65-F5344CB8AC3E}">
        <p14:creationId xmlns:p14="http://schemas.microsoft.com/office/powerpoint/2010/main" val="3671411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3249DFE-DB14-964F-8222-AB0D560C42FF}"/>
              </a:ext>
            </a:extLst>
          </p:cNvPr>
          <p:cNvSpPr>
            <a:spLocks noGrp="1" noChangeArrowheads="1"/>
          </p:cNvSpPr>
          <p:nvPr>
            <p:ph type="dt" sz="half" idx="10"/>
          </p:nvPr>
        </p:nvSpPr>
        <p:spPr>
          <a:ln/>
        </p:spPr>
        <p:txBody>
          <a:bodyPr/>
          <a:lstStyle>
            <a:lvl1pPr>
              <a:defRPr/>
            </a:lvl1pPr>
          </a:lstStyle>
          <a:p>
            <a:pPr>
              <a:defRPr/>
            </a:pPr>
            <a:fld id="{936C79CE-5196-D245-8404-455696E3A89A}" type="datetimeFigureOut">
              <a:rPr lang="en-US" altLang="en-US"/>
              <a:pPr>
                <a:defRPr/>
              </a:pPr>
              <a:t>3/4/2022</a:t>
            </a:fld>
            <a:endParaRPr lang="en-US" altLang="en-US"/>
          </a:p>
        </p:txBody>
      </p:sp>
      <p:sp>
        <p:nvSpPr>
          <p:cNvPr id="3" name="Rectangle 6">
            <a:extLst>
              <a:ext uri="{FF2B5EF4-FFF2-40B4-BE49-F238E27FC236}">
                <a16:creationId xmlns:a16="http://schemas.microsoft.com/office/drawing/2014/main" id="{02EEDD9E-7307-304A-86E2-B1F812A81289}"/>
              </a:ext>
            </a:extLst>
          </p:cNvPr>
          <p:cNvSpPr>
            <a:spLocks noGrp="1" noChangeArrowheads="1"/>
          </p:cNvSpPr>
          <p:nvPr>
            <p:ph type="sldNum" sz="quarter" idx="11"/>
          </p:nvPr>
        </p:nvSpPr>
        <p:spPr>
          <a:ln/>
        </p:spPr>
        <p:txBody>
          <a:bodyPr/>
          <a:lstStyle>
            <a:lvl1pPr>
              <a:defRPr/>
            </a:lvl1pPr>
          </a:lstStyle>
          <a:p>
            <a:fld id="{B2E609EF-B09F-9C45-8AF7-982B3775B884}" type="slidenum">
              <a:rPr lang="en-US" altLang="en-US"/>
              <a:pPr/>
              <a:t>‹#›</a:t>
            </a:fld>
            <a:endParaRPr lang="en-US" altLang="en-US"/>
          </a:p>
        </p:txBody>
      </p:sp>
    </p:spTree>
    <p:extLst>
      <p:ext uri="{BB962C8B-B14F-4D97-AF65-F5344CB8AC3E}">
        <p14:creationId xmlns:p14="http://schemas.microsoft.com/office/powerpoint/2010/main" val="960739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91D84D3-837F-C142-A168-51CFA51C56D9}"/>
              </a:ext>
            </a:extLst>
          </p:cNvPr>
          <p:cNvSpPr>
            <a:spLocks noGrp="1" noChangeArrowheads="1"/>
          </p:cNvSpPr>
          <p:nvPr>
            <p:ph type="dt" sz="half" idx="10"/>
          </p:nvPr>
        </p:nvSpPr>
        <p:spPr>
          <a:ln/>
        </p:spPr>
        <p:txBody>
          <a:bodyPr/>
          <a:lstStyle>
            <a:lvl1pPr>
              <a:defRPr/>
            </a:lvl1pPr>
          </a:lstStyle>
          <a:p>
            <a:pPr>
              <a:defRPr/>
            </a:pPr>
            <a:fld id="{D64C4E14-70DD-E44E-AE8D-33BEB9C579B6}" type="datetimeFigureOut">
              <a:rPr lang="en-US" altLang="en-US"/>
              <a:pPr>
                <a:defRPr/>
              </a:pPr>
              <a:t>3/4/2022</a:t>
            </a:fld>
            <a:endParaRPr lang="en-US" altLang="en-US"/>
          </a:p>
        </p:txBody>
      </p:sp>
      <p:sp>
        <p:nvSpPr>
          <p:cNvPr id="6" name="Rectangle 6">
            <a:extLst>
              <a:ext uri="{FF2B5EF4-FFF2-40B4-BE49-F238E27FC236}">
                <a16:creationId xmlns:a16="http://schemas.microsoft.com/office/drawing/2014/main" id="{1F176A1F-9F45-CB4B-AD23-C6AAECF1C196}"/>
              </a:ext>
            </a:extLst>
          </p:cNvPr>
          <p:cNvSpPr>
            <a:spLocks noGrp="1" noChangeArrowheads="1"/>
          </p:cNvSpPr>
          <p:nvPr>
            <p:ph type="sldNum" sz="quarter" idx="11"/>
          </p:nvPr>
        </p:nvSpPr>
        <p:spPr>
          <a:ln/>
        </p:spPr>
        <p:txBody>
          <a:bodyPr/>
          <a:lstStyle>
            <a:lvl1pPr>
              <a:defRPr/>
            </a:lvl1pPr>
          </a:lstStyle>
          <a:p>
            <a:fld id="{68EE414B-D063-E147-ADC9-AA394055ACAE}" type="slidenum">
              <a:rPr lang="en-US" altLang="en-US"/>
              <a:pPr/>
              <a:t>‹#›</a:t>
            </a:fld>
            <a:endParaRPr lang="en-US" altLang="en-US"/>
          </a:p>
        </p:txBody>
      </p:sp>
    </p:spTree>
    <p:extLst>
      <p:ext uri="{BB962C8B-B14F-4D97-AF65-F5344CB8AC3E}">
        <p14:creationId xmlns:p14="http://schemas.microsoft.com/office/powerpoint/2010/main" val="3292549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DF7DBBB-BABE-104C-8E32-944534090E76}"/>
              </a:ext>
            </a:extLst>
          </p:cNvPr>
          <p:cNvSpPr>
            <a:spLocks noGrp="1" noChangeArrowheads="1"/>
          </p:cNvSpPr>
          <p:nvPr>
            <p:ph type="dt" sz="half" idx="10"/>
          </p:nvPr>
        </p:nvSpPr>
        <p:spPr>
          <a:ln/>
        </p:spPr>
        <p:txBody>
          <a:bodyPr/>
          <a:lstStyle>
            <a:lvl1pPr>
              <a:defRPr/>
            </a:lvl1pPr>
          </a:lstStyle>
          <a:p>
            <a:pPr>
              <a:defRPr/>
            </a:pPr>
            <a:fld id="{28058BCD-A0A8-904E-853D-0AB465DA9948}" type="datetimeFigureOut">
              <a:rPr lang="en-US" altLang="en-US"/>
              <a:pPr>
                <a:defRPr/>
              </a:pPr>
              <a:t>3/4/2022</a:t>
            </a:fld>
            <a:endParaRPr lang="en-US" altLang="en-US"/>
          </a:p>
        </p:txBody>
      </p:sp>
      <p:sp>
        <p:nvSpPr>
          <p:cNvPr id="6" name="Rectangle 6">
            <a:extLst>
              <a:ext uri="{FF2B5EF4-FFF2-40B4-BE49-F238E27FC236}">
                <a16:creationId xmlns:a16="http://schemas.microsoft.com/office/drawing/2014/main" id="{5FC60F7E-08AD-E543-87B5-6B677409DEB5}"/>
              </a:ext>
            </a:extLst>
          </p:cNvPr>
          <p:cNvSpPr>
            <a:spLocks noGrp="1" noChangeArrowheads="1"/>
          </p:cNvSpPr>
          <p:nvPr>
            <p:ph type="sldNum" sz="quarter" idx="11"/>
          </p:nvPr>
        </p:nvSpPr>
        <p:spPr>
          <a:ln/>
        </p:spPr>
        <p:txBody>
          <a:bodyPr/>
          <a:lstStyle>
            <a:lvl1pPr>
              <a:defRPr/>
            </a:lvl1pPr>
          </a:lstStyle>
          <a:p>
            <a:fld id="{09E4A73F-617E-EB41-B89A-6D0AE6C25186}" type="slidenum">
              <a:rPr lang="en-US" altLang="en-US"/>
              <a:pPr/>
              <a:t>‹#›</a:t>
            </a:fld>
            <a:endParaRPr lang="en-US" altLang="en-US"/>
          </a:p>
        </p:txBody>
      </p:sp>
    </p:spTree>
    <p:extLst>
      <p:ext uri="{BB962C8B-B14F-4D97-AF65-F5344CB8AC3E}">
        <p14:creationId xmlns:p14="http://schemas.microsoft.com/office/powerpoint/2010/main" val="1665088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5">
            <a:extLst>
              <a:ext uri="{FF2B5EF4-FFF2-40B4-BE49-F238E27FC236}">
                <a16:creationId xmlns:a16="http://schemas.microsoft.com/office/drawing/2014/main" id="{FBBE4B82-A865-3F41-90A6-178689FED2A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t="26190" b="52380"/>
          <a:stretch>
            <a:fillRect/>
          </a:stretch>
        </p:blipFill>
        <p:spPr bwMode="gray">
          <a:xfrm>
            <a:off x="0" y="0"/>
            <a:ext cx="9145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1">
            <a:extLst>
              <a:ext uri="{FF2B5EF4-FFF2-40B4-BE49-F238E27FC236}">
                <a16:creationId xmlns:a16="http://schemas.microsoft.com/office/drawing/2014/main" id="{61784E64-99EA-4644-81D3-E64EEF8D7D56}"/>
              </a:ext>
            </a:extLst>
          </p:cNvPr>
          <p:cNvSpPr>
            <a:spLocks noChangeArrowheads="1"/>
          </p:cNvSpPr>
          <p:nvPr/>
        </p:nvSpPr>
        <p:spPr bwMode="gray">
          <a:xfrm>
            <a:off x="0" y="684213"/>
            <a:ext cx="9144000" cy="109537"/>
          </a:xfrm>
          <a:prstGeom prst="rect">
            <a:avLst/>
          </a:prstGeom>
          <a:solidFill>
            <a:schemeClr val="accent1"/>
          </a:solidFill>
          <a:ln>
            <a:noFill/>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sp>
        <p:nvSpPr>
          <p:cNvPr id="1028" name="Rectangle 3">
            <a:extLst>
              <a:ext uri="{FF2B5EF4-FFF2-40B4-BE49-F238E27FC236}">
                <a16:creationId xmlns:a16="http://schemas.microsoft.com/office/drawing/2014/main" id="{73475559-0F23-FB4A-945E-569368A3617F}"/>
              </a:ext>
            </a:extLst>
          </p:cNvPr>
          <p:cNvSpPr>
            <a:spLocks noGrp="1" noChangeArrowheads="1"/>
          </p:cNvSpPr>
          <p:nvPr>
            <p:ph type="body" idx="1"/>
          </p:nvPr>
        </p:nvSpPr>
        <p:spPr bwMode="auto">
          <a:xfrm>
            <a:off x="457200" y="16764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73BB752E-25E6-4B41-9E1E-66F19B5BD914}"/>
              </a:ext>
            </a:extLst>
          </p:cNvPr>
          <p:cNvSpPr>
            <a:spLocks noGrp="1" noChangeArrowheads="1"/>
          </p:cNvSpPr>
          <p:nvPr>
            <p:ph type="dt" sz="half" idx="2"/>
          </p:nvPr>
        </p:nvSpPr>
        <p:spPr bwMode="auto">
          <a:xfrm>
            <a:off x="5257800" y="6426200"/>
            <a:ext cx="13716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800">
                <a:cs typeface="Arial" panose="020B0604020202020204" pitchFamily="34" charset="0"/>
              </a:defRPr>
            </a:lvl1pPr>
          </a:lstStyle>
          <a:p>
            <a:pPr>
              <a:defRPr/>
            </a:pPr>
            <a:fld id="{D0AFD276-8EB7-4546-B9E1-0EEDD47F49E3}" type="datetimeFigureOut">
              <a:rPr lang="en-US" altLang="en-US"/>
              <a:pPr>
                <a:defRPr/>
              </a:pPr>
              <a:t>3/4/2022</a:t>
            </a:fld>
            <a:endParaRPr lang="en-US" altLang="en-US"/>
          </a:p>
        </p:txBody>
      </p:sp>
      <p:sp>
        <p:nvSpPr>
          <p:cNvPr id="1030" name="Rectangle 6">
            <a:extLst>
              <a:ext uri="{FF2B5EF4-FFF2-40B4-BE49-F238E27FC236}">
                <a16:creationId xmlns:a16="http://schemas.microsoft.com/office/drawing/2014/main" id="{FD1AFE09-BBBC-5E41-8879-EA849BAB99C9}"/>
              </a:ext>
            </a:extLst>
          </p:cNvPr>
          <p:cNvSpPr>
            <a:spLocks noGrp="1" noChangeArrowheads="1"/>
          </p:cNvSpPr>
          <p:nvPr>
            <p:ph type="sldNum" sz="quarter" idx="4"/>
          </p:nvPr>
        </p:nvSpPr>
        <p:spPr bwMode="auto">
          <a:xfrm>
            <a:off x="457200" y="6426200"/>
            <a:ext cx="2286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sz="800">
                <a:cs typeface="Arial" panose="020B0604020202020204" pitchFamily="34" charset="0"/>
              </a:defRPr>
            </a:lvl1pPr>
          </a:lstStyle>
          <a:p>
            <a:fld id="{A090703A-14A6-7045-BB7C-469787A415CE}" type="slidenum">
              <a:rPr lang="en-US" altLang="en-US"/>
              <a:pPr/>
              <a:t>‹#›</a:t>
            </a:fld>
            <a:endParaRPr lang="en-US" altLang="en-US"/>
          </a:p>
        </p:txBody>
      </p:sp>
      <p:sp>
        <p:nvSpPr>
          <p:cNvPr id="1031" name="Rectangle 2">
            <a:extLst>
              <a:ext uri="{FF2B5EF4-FFF2-40B4-BE49-F238E27FC236}">
                <a16:creationId xmlns:a16="http://schemas.microsoft.com/office/drawing/2014/main" id="{680CAE8C-8973-D24A-8BD4-2EFB82B824C9}"/>
              </a:ext>
            </a:extLst>
          </p:cNvPr>
          <p:cNvSpPr>
            <a:spLocks noGrp="1" noChangeArrowheads="1"/>
          </p:cNvSpPr>
          <p:nvPr>
            <p:ph type="title"/>
          </p:nvPr>
        </p:nvSpPr>
        <p:spPr bwMode="gray">
          <a:xfrm>
            <a:off x="457200" y="912813"/>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32" name="Rectangle 18">
            <a:extLst>
              <a:ext uri="{FF2B5EF4-FFF2-40B4-BE49-F238E27FC236}">
                <a16:creationId xmlns:a16="http://schemas.microsoft.com/office/drawing/2014/main" id="{667B5946-7802-6947-AA3B-2A36A6504A38}"/>
              </a:ext>
            </a:extLst>
          </p:cNvPr>
          <p:cNvSpPr>
            <a:spLocks noChangeArrowheads="1"/>
          </p:cNvSpPr>
          <p:nvPr/>
        </p:nvSpPr>
        <p:spPr bwMode="gray">
          <a:xfrm>
            <a:off x="0" y="6721475"/>
            <a:ext cx="9144000" cy="136525"/>
          </a:xfrm>
          <a:prstGeom prst="rect">
            <a:avLst/>
          </a:prstGeom>
          <a:solidFill>
            <a:schemeClr val="accent1"/>
          </a:solidFill>
          <a:ln>
            <a:noFill/>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pic>
        <p:nvPicPr>
          <p:cNvPr id="1033" name="Picture 29" descr="CL_Logo_RGB_PNG">
            <a:extLst>
              <a:ext uri="{FF2B5EF4-FFF2-40B4-BE49-F238E27FC236}">
                <a16:creationId xmlns:a16="http://schemas.microsoft.com/office/drawing/2014/main" id="{71FFCAB6-9290-F44D-B8A1-CA32F61971B0}"/>
              </a:ext>
            </a:extLst>
          </p:cNvPr>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89800" y="6035675"/>
            <a:ext cx="154463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18"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 id="2147484217" r:id="rId12"/>
  </p:sldLayoutIdLst>
  <p:txStyles>
    <p:title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p:titleStyle>
    <p:bodyStyle>
      <a:lvl1pPr marL="342900" indent="-342900" algn="l" rtl="0" eaLnBrk="0" fontAlgn="base" hangingPunct="0">
        <a:lnSpc>
          <a:spcPts val="2200"/>
        </a:lnSpc>
        <a:spcBef>
          <a:spcPct val="50000"/>
        </a:spcBef>
        <a:spcAft>
          <a:spcPct val="0"/>
        </a:spcAft>
        <a:defRPr>
          <a:solidFill>
            <a:schemeClr val="tx1"/>
          </a:solidFill>
          <a:latin typeface="+mn-lt"/>
          <a:ea typeface="MS PGothic" panose="020B0600070205080204" pitchFamily="34" charset="-128"/>
          <a:cs typeface="ＭＳ Ｐゴシック" charset="0"/>
        </a:defRPr>
      </a:lvl1pPr>
      <a:lvl2pPr marL="228600" indent="-227013" algn="l" rtl="0" eaLnBrk="0" fontAlgn="base" hangingPunct="0">
        <a:lnSpc>
          <a:spcPts val="2200"/>
        </a:lnSpc>
        <a:spcBef>
          <a:spcPct val="50000"/>
        </a:spcBef>
        <a:spcAft>
          <a:spcPct val="0"/>
        </a:spcAft>
        <a:buClr>
          <a:schemeClr val="hlink"/>
        </a:buClr>
        <a:buFont typeface="Wingdings" pitchFamily="2" charset="2"/>
        <a:buChar char="§"/>
        <a:defRPr>
          <a:solidFill>
            <a:schemeClr val="tx1"/>
          </a:solidFill>
          <a:latin typeface="+mn-lt"/>
          <a:ea typeface="MS PGothic" panose="020B0600070205080204" pitchFamily="34" charset="-128"/>
        </a:defRPr>
      </a:lvl2pPr>
      <a:lvl3pPr marL="449263" indent="-219075" algn="l" rtl="0" eaLnBrk="0" fontAlgn="base" hangingPunct="0">
        <a:lnSpc>
          <a:spcPts val="1800"/>
        </a:lnSpc>
        <a:spcBef>
          <a:spcPct val="50000"/>
        </a:spcBef>
        <a:spcAft>
          <a:spcPct val="0"/>
        </a:spcAft>
        <a:buClr>
          <a:schemeClr val="hlink"/>
        </a:buClr>
        <a:buChar char="–"/>
        <a:defRPr sz="1600">
          <a:solidFill>
            <a:schemeClr val="tx1"/>
          </a:solidFill>
          <a:latin typeface="+mn-lt"/>
          <a:ea typeface="MS PGothic" panose="020B0600070205080204" pitchFamily="34" charset="-128"/>
        </a:defRPr>
      </a:lvl3pPr>
      <a:lvl4pPr marL="682625" indent="-231775" algn="l" rtl="0" eaLnBrk="0" fontAlgn="base" hangingPunct="0">
        <a:lnSpc>
          <a:spcPts val="1800"/>
        </a:lnSpc>
        <a:spcBef>
          <a:spcPct val="50000"/>
        </a:spcBef>
        <a:spcAft>
          <a:spcPct val="0"/>
        </a:spcAft>
        <a:buClr>
          <a:schemeClr val="hlink"/>
        </a:buClr>
        <a:buChar char="–"/>
        <a:defRPr sz="1600">
          <a:solidFill>
            <a:schemeClr val="tx1"/>
          </a:solidFill>
          <a:latin typeface="+mn-lt"/>
          <a:ea typeface="MS PGothic" panose="020B0600070205080204" pitchFamily="34" charset="-128"/>
        </a:defRPr>
      </a:lvl4pPr>
      <a:lvl5pPr marL="915988" indent="-231775" algn="l" rtl="0" eaLnBrk="0" fontAlgn="base" hangingPunct="0">
        <a:lnSpc>
          <a:spcPts val="1600"/>
        </a:lnSpc>
        <a:spcBef>
          <a:spcPct val="50000"/>
        </a:spcBef>
        <a:spcAft>
          <a:spcPct val="0"/>
        </a:spcAft>
        <a:buClr>
          <a:schemeClr val="hlink"/>
        </a:buClr>
        <a:buChar char="–"/>
        <a:defRPr sz="1400">
          <a:solidFill>
            <a:schemeClr val="tx1"/>
          </a:solidFill>
          <a:latin typeface="+mn-lt"/>
          <a:ea typeface="MS PGothic" panose="020B0600070205080204" pitchFamily="34" charset="-128"/>
        </a:defRPr>
      </a:lvl5pPr>
      <a:lvl6pPr marL="13731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6pPr>
      <a:lvl7pPr marL="18303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7pPr>
      <a:lvl8pPr marL="22875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8pPr>
      <a:lvl9pPr marL="27447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Mehz7tCxjS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Mehz7tCxjS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khanacademy.org/science/ap-biology/heredity/mendelian-genetics-ap/a/the-law-of-segregatio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youtube.com/watch?v=i-0rSv6oxSY" TargetMode="Externa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16755329-CFDA-964D-817A-75C538EE44D3}"/>
              </a:ext>
            </a:extLst>
          </p:cNvPr>
          <p:cNvSpPr>
            <a:spLocks noGrp="1" noChangeArrowheads="1"/>
          </p:cNvSpPr>
          <p:nvPr>
            <p:ph type="ctrTitle"/>
          </p:nvPr>
        </p:nvSpPr>
        <p:spPr>
          <a:xfrm>
            <a:off x="152400" y="1981200"/>
            <a:ext cx="7772400" cy="860425"/>
          </a:xfrm>
        </p:spPr>
        <p:txBody>
          <a:bodyPr/>
          <a:lstStyle/>
          <a:p>
            <a:pPr eaLnBrk="1" hangingPunct="1"/>
            <a:r>
              <a:rPr lang="en-US" altLang="en-US">
                <a:cs typeface="Arial" panose="020B0604020202020204" pitchFamily="34" charset="0"/>
              </a:rPr>
              <a:t>Genetics – Patterns of Inheritance</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3DAD6B7F-A66A-0045-9880-ECD91AF3ECB0}"/>
              </a:ext>
            </a:extLst>
          </p:cNvPr>
          <p:cNvSpPr>
            <a:spLocks noGrp="1" noChangeArrowheads="1"/>
          </p:cNvSpPr>
          <p:nvPr>
            <p:ph type="title"/>
          </p:nvPr>
        </p:nvSpPr>
        <p:spPr>
          <a:xfrm>
            <a:off x="152400" y="152400"/>
            <a:ext cx="4572000" cy="457200"/>
          </a:xfrm>
        </p:spPr>
        <p:txBody>
          <a:bodyPr/>
          <a:lstStyle/>
          <a:p>
            <a:pPr eaLnBrk="1" hangingPunct="1"/>
            <a:r>
              <a:rPr lang="en-US" altLang="en-US" sz="2400" b="1">
                <a:solidFill>
                  <a:schemeClr val="bg1"/>
                </a:solidFill>
                <a:cs typeface="Arial" panose="020B0604020202020204" pitchFamily="34" charset="0"/>
              </a:rPr>
              <a:t>Genetics introduction</a:t>
            </a:r>
          </a:p>
        </p:txBody>
      </p:sp>
      <p:pic>
        <p:nvPicPr>
          <p:cNvPr id="22531" name="Picture 1">
            <a:extLst>
              <a:ext uri="{FF2B5EF4-FFF2-40B4-BE49-F238E27FC236}">
                <a16:creationId xmlns:a16="http://schemas.microsoft.com/office/drawing/2014/main" id="{591670F2-CBF3-8747-9270-12D7D5DB674F}"/>
              </a:ext>
            </a:extLst>
          </p:cNvPr>
          <p:cNvPicPr>
            <a:picLocks noChangeAspect="1"/>
          </p:cNvPicPr>
          <p:nvPr/>
        </p:nvPicPr>
        <p:blipFill>
          <a:blip r:embed="rId3">
            <a:extLst>
              <a:ext uri="{28A0092B-C50C-407E-A947-70E740481C1C}">
                <a14:useLocalDpi xmlns:a14="http://schemas.microsoft.com/office/drawing/2010/main" val="0"/>
              </a:ext>
            </a:extLst>
          </a:blip>
          <a:srcRect r="49771"/>
          <a:stretch>
            <a:fillRect/>
          </a:stretch>
        </p:blipFill>
        <p:spPr bwMode="auto">
          <a:xfrm>
            <a:off x="5645150" y="2008188"/>
            <a:ext cx="2844800" cy="349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5">
            <a:extLst>
              <a:ext uri="{FF2B5EF4-FFF2-40B4-BE49-F238E27FC236}">
                <a16:creationId xmlns:a16="http://schemas.microsoft.com/office/drawing/2014/main" id="{C68337B3-D1BB-E94D-B20C-07A574B13688}"/>
              </a:ext>
            </a:extLst>
          </p:cNvPr>
          <p:cNvSpPr txBox="1">
            <a:spLocks noChangeArrowheads="1"/>
          </p:cNvSpPr>
          <p:nvPr/>
        </p:nvSpPr>
        <p:spPr bwMode="auto">
          <a:xfrm>
            <a:off x="196850" y="2008188"/>
            <a:ext cx="44069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a:spcBef>
                <a:spcPct val="0"/>
              </a:spcBef>
            </a:pPr>
            <a:r>
              <a:rPr lang="en-AU" altLang="en-US" b="1">
                <a:solidFill>
                  <a:schemeClr val="accent1"/>
                </a:solidFill>
              </a:rPr>
              <a:t>Homozygous</a:t>
            </a:r>
          </a:p>
          <a:p>
            <a:pPr>
              <a:spcBef>
                <a:spcPct val="0"/>
              </a:spcBef>
            </a:pPr>
            <a:r>
              <a:rPr lang="en-AU" altLang="en-US"/>
              <a:t>Possessing two identical alleles of a gene</a:t>
            </a:r>
          </a:p>
        </p:txBody>
      </p:sp>
      <p:sp>
        <p:nvSpPr>
          <p:cNvPr id="10" name="TextBox 6">
            <a:extLst>
              <a:ext uri="{FF2B5EF4-FFF2-40B4-BE49-F238E27FC236}">
                <a16:creationId xmlns:a16="http://schemas.microsoft.com/office/drawing/2014/main" id="{B2F7000C-87E3-9A4F-BED3-D8BA44423157}"/>
              </a:ext>
            </a:extLst>
          </p:cNvPr>
          <p:cNvSpPr txBox="1">
            <a:spLocks noChangeArrowheads="1"/>
          </p:cNvSpPr>
          <p:nvPr/>
        </p:nvSpPr>
        <p:spPr bwMode="auto">
          <a:xfrm>
            <a:off x="250825" y="2744788"/>
            <a:ext cx="4332288" cy="369887"/>
          </a:xfrm>
          <a:prstGeom prst="rect">
            <a:avLst/>
          </a:prstGeom>
          <a:solidFill>
            <a:schemeClr val="bg2">
              <a:lumMod val="20000"/>
              <a:lumOff val="80000"/>
            </a:schemeClr>
          </a:solidFill>
          <a:ln>
            <a:noFill/>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en-AU" altLang="en-US" i="1" dirty="0"/>
              <a:t>AA</a:t>
            </a:r>
            <a:r>
              <a:rPr lang="en-AU" altLang="en-US" dirty="0"/>
              <a:t> is a homozygous dominant genotype</a:t>
            </a:r>
          </a:p>
        </p:txBody>
      </p:sp>
      <p:sp>
        <p:nvSpPr>
          <p:cNvPr id="11" name="TextBox 6">
            <a:extLst>
              <a:ext uri="{FF2B5EF4-FFF2-40B4-BE49-F238E27FC236}">
                <a16:creationId xmlns:a16="http://schemas.microsoft.com/office/drawing/2014/main" id="{354A8955-4F72-8044-AA94-9CBB01DA888E}"/>
              </a:ext>
            </a:extLst>
          </p:cNvPr>
          <p:cNvSpPr txBox="1">
            <a:spLocks noChangeArrowheads="1"/>
          </p:cNvSpPr>
          <p:nvPr/>
        </p:nvSpPr>
        <p:spPr bwMode="auto">
          <a:xfrm>
            <a:off x="233363" y="3249613"/>
            <a:ext cx="4332287" cy="369887"/>
          </a:xfrm>
          <a:prstGeom prst="rect">
            <a:avLst/>
          </a:prstGeom>
          <a:solidFill>
            <a:schemeClr val="bg2">
              <a:lumMod val="20000"/>
              <a:lumOff val="80000"/>
            </a:schemeClr>
          </a:solidFill>
          <a:ln>
            <a:noFill/>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176213" indent="-176213">
              <a:spcBef>
                <a:spcPts val="0"/>
              </a:spcBef>
              <a:defRPr/>
            </a:pPr>
            <a:r>
              <a:rPr lang="en-AU" altLang="en-US" i="1" dirty="0"/>
              <a:t>aa</a:t>
            </a:r>
            <a:r>
              <a:rPr lang="en-AU" altLang="en-US" dirty="0"/>
              <a:t> is a homozygous recessive genotype</a:t>
            </a:r>
          </a:p>
        </p:txBody>
      </p:sp>
      <p:sp>
        <p:nvSpPr>
          <p:cNvPr id="22535" name="TextBox 1">
            <a:extLst>
              <a:ext uri="{FF2B5EF4-FFF2-40B4-BE49-F238E27FC236}">
                <a16:creationId xmlns:a16="http://schemas.microsoft.com/office/drawing/2014/main" id="{9CC4455F-2847-A743-B011-2AE7A98EAE25}"/>
              </a:ext>
            </a:extLst>
          </p:cNvPr>
          <p:cNvSpPr txBox="1">
            <a:spLocks noChangeArrowheads="1"/>
          </p:cNvSpPr>
          <p:nvPr/>
        </p:nvSpPr>
        <p:spPr bwMode="auto">
          <a:xfrm>
            <a:off x="239713" y="3927475"/>
            <a:ext cx="6827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AU" altLang="en-US" b="1">
                <a:solidFill>
                  <a:schemeClr val="accent1"/>
                </a:solidFill>
              </a:rPr>
              <a:t>Pure breed</a:t>
            </a:r>
          </a:p>
          <a:p>
            <a:r>
              <a:rPr lang="en-AU" altLang="en-US"/>
              <a:t>Identical set of alleles</a:t>
            </a:r>
          </a:p>
        </p:txBody>
      </p:sp>
      <p:sp>
        <p:nvSpPr>
          <p:cNvPr id="9" name="Title 1">
            <a:extLst>
              <a:ext uri="{FF2B5EF4-FFF2-40B4-BE49-F238E27FC236}">
                <a16:creationId xmlns:a16="http://schemas.microsoft.com/office/drawing/2014/main" id="{516ACC45-1F19-8F45-ADAB-C11D86E9DB70}"/>
              </a:ext>
            </a:extLst>
          </p:cNvPr>
          <p:cNvSpPr txBox="1">
            <a:spLocks noChangeArrowheads="1"/>
          </p:cNvSpPr>
          <p:nvPr/>
        </p:nvSpPr>
        <p:spPr bwMode="gray">
          <a:xfrm>
            <a:off x="457200" y="1007428"/>
            <a:ext cx="802036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2: </a:t>
            </a:r>
            <a:r>
              <a:rPr lang="en-US" sz="2400" kern="0" dirty="0"/>
              <a:t>Define the terms heterozygous and homozygous</a:t>
            </a:r>
            <a:br>
              <a:rPr lang="en-US" sz="2400" kern="0" dirty="0"/>
            </a:br>
            <a:endParaRPr lang="en-AU" altLang="en-US" sz="2400" b="1" kern="0"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19368A2-AB23-5C4C-9D6E-5FB9D62BCD89}"/>
              </a:ext>
            </a:extLst>
          </p:cNvPr>
          <p:cNvSpPr>
            <a:spLocks noGrp="1" noChangeArrowheads="1"/>
          </p:cNvSpPr>
          <p:nvPr>
            <p:ph type="title"/>
          </p:nvPr>
        </p:nvSpPr>
        <p:spPr>
          <a:xfrm>
            <a:off x="152400" y="152400"/>
            <a:ext cx="4572000" cy="457200"/>
          </a:xfrm>
        </p:spPr>
        <p:txBody>
          <a:bodyPr/>
          <a:lstStyle/>
          <a:p>
            <a:pPr eaLnBrk="1" hangingPunct="1"/>
            <a:r>
              <a:rPr lang="en-US" altLang="en-US" sz="2400" b="1">
                <a:solidFill>
                  <a:schemeClr val="bg1"/>
                </a:solidFill>
                <a:cs typeface="Arial" panose="020B0604020202020204" pitchFamily="34" charset="0"/>
              </a:rPr>
              <a:t>Genetics introduction</a:t>
            </a:r>
          </a:p>
        </p:txBody>
      </p:sp>
      <p:sp>
        <p:nvSpPr>
          <p:cNvPr id="24579" name="TextBox 5">
            <a:extLst>
              <a:ext uri="{FF2B5EF4-FFF2-40B4-BE49-F238E27FC236}">
                <a16:creationId xmlns:a16="http://schemas.microsoft.com/office/drawing/2014/main" id="{CB94B976-A89F-DA45-B445-664419CDD6AE}"/>
              </a:ext>
            </a:extLst>
          </p:cNvPr>
          <p:cNvSpPr txBox="1">
            <a:spLocks noChangeArrowheads="1"/>
          </p:cNvSpPr>
          <p:nvPr/>
        </p:nvSpPr>
        <p:spPr bwMode="auto">
          <a:xfrm>
            <a:off x="393700" y="1728788"/>
            <a:ext cx="82931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a:spcBef>
                <a:spcPct val="0"/>
              </a:spcBef>
            </a:pPr>
            <a:r>
              <a:rPr lang="en-AU" altLang="en-US" b="1">
                <a:solidFill>
                  <a:schemeClr val="accent1"/>
                </a:solidFill>
              </a:rPr>
              <a:t>Punnet square</a:t>
            </a:r>
          </a:p>
          <a:p>
            <a:r>
              <a:rPr lang="en-AU" altLang="en-US"/>
              <a:t>A diagram that shows all possible combinations of alleles and, therefore, all possible genotypes of offspring</a:t>
            </a:r>
          </a:p>
        </p:txBody>
      </p:sp>
      <p:graphicFrame>
        <p:nvGraphicFramePr>
          <p:cNvPr id="3" name="Table 2">
            <a:extLst>
              <a:ext uri="{FF2B5EF4-FFF2-40B4-BE49-F238E27FC236}">
                <a16:creationId xmlns:a16="http://schemas.microsoft.com/office/drawing/2014/main" id="{91E337F3-4E2B-3F49-AAAF-843240082361}"/>
              </a:ext>
            </a:extLst>
          </p:cNvPr>
          <p:cNvGraphicFramePr>
            <a:graphicFrameLocks noGrp="1"/>
          </p:cNvGraphicFramePr>
          <p:nvPr/>
        </p:nvGraphicFramePr>
        <p:xfrm>
          <a:off x="3027363" y="3505200"/>
          <a:ext cx="3025776" cy="1511301"/>
        </p:xfrm>
        <a:graphic>
          <a:graphicData uri="http://schemas.openxmlformats.org/drawingml/2006/table">
            <a:tbl>
              <a:tblPr firstRow="1" bandRow="1">
                <a:tableStyleId>{5C22544A-7EE6-4342-B048-85BDC9FD1C3A}</a:tableStyleId>
              </a:tblPr>
              <a:tblGrid>
                <a:gridCol w="1008592">
                  <a:extLst>
                    <a:ext uri="{9D8B030D-6E8A-4147-A177-3AD203B41FA5}">
                      <a16:colId xmlns:a16="http://schemas.microsoft.com/office/drawing/2014/main" val="20000"/>
                    </a:ext>
                  </a:extLst>
                </a:gridCol>
                <a:gridCol w="1008592">
                  <a:extLst>
                    <a:ext uri="{9D8B030D-6E8A-4147-A177-3AD203B41FA5}">
                      <a16:colId xmlns:a16="http://schemas.microsoft.com/office/drawing/2014/main" val="20001"/>
                    </a:ext>
                  </a:extLst>
                </a:gridCol>
                <a:gridCol w="1008592">
                  <a:extLst>
                    <a:ext uri="{9D8B030D-6E8A-4147-A177-3AD203B41FA5}">
                      <a16:colId xmlns:a16="http://schemas.microsoft.com/office/drawing/2014/main" val="20002"/>
                    </a:ext>
                  </a:extLst>
                </a:gridCol>
              </a:tblGrid>
              <a:tr h="503767">
                <a:tc>
                  <a:txBody>
                    <a:bodyPr/>
                    <a:lstStyle/>
                    <a:p>
                      <a:endParaRPr lang="en-AU" sz="1800" b="0" i="1" dirty="0">
                        <a:solidFill>
                          <a:schemeClr val="tx1"/>
                        </a:solidFill>
                      </a:endParaRPr>
                    </a:p>
                  </a:txBody>
                  <a:tcPr marL="91494" marR="91494" marT="45699" marB="45699">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AU" sz="1800" b="0" i="1" dirty="0">
                          <a:solidFill>
                            <a:schemeClr val="tx1"/>
                          </a:solidFill>
                        </a:rPr>
                        <a:t>T</a:t>
                      </a:r>
                    </a:p>
                  </a:txBody>
                  <a:tcPr marL="91494" marR="91494"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AU" sz="1800" b="0" i="1" dirty="0">
                          <a:solidFill>
                            <a:schemeClr val="tx1"/>
                          </a:solidFill>
                        </a:rPr>
                        <a:t>t</a:t>
                      </a:r>
                    </a:p>
                  </a:txBody>
                  <a:tcPr marL="91494" marR="91494" marT="45699" marB="45699">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03767">
                <a:tc>
                  <a:txBody>
                    <a:bodyPr/>
                    <a:lstStyle/>
                    <a:p>
                      <a:r>
                        <a:rPr lang="en-AU" sz="1800" b="0" i="1" dirty="0">
                          <a:solidFill>
                            <a:schemeClr val="tx1"/>
                          </a:solidFill>
                        </a:rPr>
                        <a:t>T</a:t>
                      </a:r>
                    </a:p>
                  </a:txBody>
                  <a:tcPr marL="91494" marR="91494" marT="45699" marB="45699">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800" b="0" i="1" dirty="0">
                          <a:solidFill>
                            <a:schemeClr val="tx1"/>
                          </a:solidFill>
                        </a:rPr>
                        <a:t>TT</a:t>
                      </a:r>
                    </a:p>
                  </a:txBody>
                  <a:tcPr marL="91494" marR="91494"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800" b="0" i="1" dirty="0">
                          <a:solidFill>
                            <a:schemeClr val="tx1"/>
                          </a:solidFill>
                        </a:rPr>
                        <a:t>Tt</a:t>
                      </a:r>
                    </a:p>
                  </a:txBody>
                  <a:tcPr marL="91494" marR="91494" marT="45699" marB="45699">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03767">
                <a:tc>
                  <a:txBody>
                    <a:bodyPr/>
                    <a:lstStyle/>
                    <a:p>
                      <a:r>
                        <a:rPr lang="en-AU" sz="1800" b="0" i="1" dirty="0">
                          <a:solidFill>
                            <a:schemeClr val="tx1"/>
                          </a:solidFill>
                        </a:rPr>
                        <a:t>t</a:t>
                      </a:r>
                    </a:p>
                  </a:txBody>
                  <a:tcPr marL="91494" marR="91494" marT="45699" marB="45699">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en-AU" sz="1800" b="0" i="1" dirty="0">
                          <a:solidFill>
                            <a:schemeClr val="tx1"/>
                          </a:solidFill>
                        </a:rPr>
                        <a:t>Tt</a:t>
                      </a:r>
                    </a:p>
                  </a:txBody>
                  <a:tcPr marL="91494" marR="91494"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en-AU" sz="1800" b="0" i="1" dirty="0" err="1">
                          <a:solidFill>
                            <a:schemeClr val="tx1"/>
                          </a:solidFill>
                        </a:rPr>
                        <a:t>tt</a:t>
                      </a:r>
                      <a:endParaRPr lang="en-AU" sz="1800" b="0" i="1" dirty="0">
                        <a:solidFill>
                          <a:schemeClr val="tx1"/>
                        </a:solidFill>
                      </a:endParaRPr>
                    </a:p>
                  </a:txBody>
                  <a:tcPr marL="91494" marR="91494" marT="45699" marB="45699">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bl>
          </a:graphicData>
        </a:graphic>
      </p:graphicFrame>
      <p:sp>
        <p:nvSpPr>
          <p:cNvPr id="6" name="Title 1">
            <a:extLst>
              <a:ext uri="{FF2B5EF4-FFF2-40B4-BE49-F238E27FC236}">
                <a16:creationId xmlns:a16="http://schemas.microsoft.com/office/drawing/2014/main" id="{516ACC45-1F19-8F45-ADAB-C11D86E9DB70}"/>
              </a:ext>
            </a:extLst>
          </p:cNvPr>
          <p:cNvSpPr txBox="1">
            <a:spLocks noChangeArrowheads="1"/>
          </p:cNvSpPr>
          <p:nvPr/>
        </p:nvSpPr>
        <p:spPr bwMode="gray">
          <a:xfrm>
            <a:off x="359410" y="1057276"/>
            <a:ext cx="802036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3: </a:t>
            </a:r>
            <a:r>
              <a:rPr lang="en-US" sz="2400" kern="0" dirty="0"/>
              <a:t>What can a </a:t>
            </a:r>
            <a:r>
              <a:rPr lang="en-US" sz="2400" kern="0" dirty="0" err="1"/>
              <a:t>punnet</a:t>
            </a:r>
            <a:r>
              <a:rPr lang="en-US" sz="2400" kern="0" dirty="0"/>
              <a:t> square be used to show?</a:t>
            </a:r>
            <a:br>
              <a:rPr lang="en-US" sz="2400" kern="0" dirty="0"/>
            </a:br>
            <a:endParaRPr lang="en-AU" altLang="en-US" sz="2400" b="1" kern="0"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D47B738-EC68-4B4E-BEA5-7BDE5BCF163A}"/>
              </a:ext>
            </a:extLst>
          </p:cNvPr>
          <p:cNvSpPr>
            <a:spLocks noGrp="1" noChangeArrowheads="1"/>
          </p:cNvSpPr>
          <p:nvPr>
            <p:ph type="title"/>
          </p:nvPr>
        </p:nvSpPr>
        <p:spPr>
          <a:xfrm>
            <a:off x="152400" y="152400"/>
            <a:ext cx="4572000" cy="457200"/>
          </a:xfrm>
        </p:spPr>
        <p:txBody>
          <a:bodyPr/>
          <a:lstStyle/>
          <a:p>
            <a:pPr eaLnBrk="1" hangingPunct="1"/>
            <a:r>
              <a:rPr lang="en-US" altLang="en-US" sz="2400" b="1">
                <a:solidFill>
                  <a:schemeClr val="bg1"/>
                </a:solidFill>
                <a:cs typeface="Arial" panose="020B0604020202020204" pitchFamily="34" charset="0"/>
              </a:rPr>
              <a:t>Genetics introduction</a:t>
            </a:r>
          </a:p>
        </p:txBody>
      </p:sp>
      <p:graphicFrame>
        <p:nvGraphicFramePr>
          <p:cNvPr id="3" name="Table 2">
            <a:extLst>
              <a:ext uri="{FF2B5EF4-FFF2-40B4-BE49-F238E27FC236}">
                <a16:creationId xmlns:a16="http://schemas.microsoft.com/office/drawing/2014/main" id="{FED5B377-1451-4940-BCCB-A7BDF3753241}"/>
              </a:ext>
            </a:extLst>
          </p:cNvPr>
          <p:cNvGraphicFramePr>
            <a:graphicFrameLocks noGrp="1"/>
          </p:cNvGraphicFramePr>
          <p:nvPr/>
        </p:nvGraphicFramePr>
        <p:xfrm>
          <a:off x="1447800" y="2612354"/>
          <a:ext cx="3024189" cy="1511301"/>
        </p:xfrm>
        <a:graphic>
          <a:graphicData uri="http://schemas.openxmlformats.org/drawingml/2006/table">
            <a:tbl>
              <a:tblPr firstRow="1" bandRow="1">
                <a:tableStyleId>{5C22544A-7EE6-4342-B048-85BDC9FD1C3A}</a:tableStyleId>
              </a:tblPr>
              <a:tblGrid>
                <a:gridCol w="1008063">
                  <a:extLst>
                    <a:ext uri="{9D8B030D-6E8A-4147-A177-3AD203B41FA5}">
                      <a16:colId xmlns:a16="http://schemas.microsoft.com/office/drawing/2014/main" val="20000"/>
                    </a:ext>
                  </a:extLst>
                </a:gridCol>
                <a:gridCol w="1008063">
                  <a:extLst>
                    <a:ext uri="{9D8B030D-6E8A-4147-A177-3AD203B41FA5}">
                      <a16:colId xmlns:a16="http://schemas.microsoft.com/office/drawing/2014/main" val="20001"/>
                    </a:ext>
                  </a:extLst>
                </a:gridCol>
                <a:gridCol w="1008063">
                  <a:extLst>
                    <a:ext uri="{9D8B030D-6E8A-4147-A177-3AD203B41FA5}">
                      <a16:colId xmlns:a16="http://schemas.microsoft.com/office/drawing/2014/main" val="20002"/>
                    </a:ext>
                  </a:extLst>
                </a:gridCol>
              </a:tblGrid>
              <a:tr h="503767">
                <a:tc>
                  <a:txBody>
                    <a:bodyPr/>
                    <a:lstStyle/>
                    <a:p>
                      <a:endParaRPr lang="en-AU" sz="1800" b="0" i="1" dirty="0">
                        <a:solidFill>
                          <a:schemeClr val="tx1"/>
                        </a:solidFill>
                      </a:endParaRPr>
                    </a:p>
                  </a:txBody>
                  <a:tcPr marL="91446" marR="91446" marT="45699" marB="45699">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AU" sz="1800" b="0" i="1" dirty="0">
                          <a:solidFill>
                            <a:schemeClr val="tx1"/>
                          </a:solidFill>
                          <a:highlight>
                            <a:srgbClr val="61E8F2"/>
                          </a:highlight>
                        </a:rPr>
                        <a:t>T</a:t>
                      </a:r>
                    </a:p>
                  </a:txBody>
                  <a:tcPr marL="91446" marR="91446"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AU" sz="1800" b="0" i="1" dirty="0">
                          <a:solidFill>
                            <a:schemeClr val="tx1"/>
                          </a:solidFill>
                          <a:highlight>
                            <a:srgbClr val="61E8F2"/>
                          </a:highlight>
                        </a:rPr>
                        <a:t>t</a:t>
                      </a:r>
                    </a:p>
                  </a:txBody>
                  <a:tcPr marL="91446" marR="91446" marT="45699" marB="45699">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03767">
                <a:tc>
                  <a:txBody>
                    <a:bodyPr/>
                    <a:lstStyle/>
                    <a:p>
                      <a:r>
                        <a:rPr lang="en-AU" sz="1800" b="0" i="1" dirty="0">
                          <a:solidFill>
                            <a:schemeClr val="tx1"/>
                          </a:solidFill>
                          <a:highlight>
                            <a:srgbClr val="00FF00"/>
                          </a:highlight>
                        </a:rPr>
                        <a:t>T</a:t>
                      </a:r>
                    </a:p>
                  </a:txBody>
                  <a:tcPr marL="91446" marR="91446" marT="45699" marB="45699">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800" b="0" i="1" dirty="0">
                          <a:solidFill>
                            <a:schemeClr val="tx1"/>
                          </a:solidFill>
                          <a:highlight>
                            <a:srgbClr val="9D3BF7"/>
                          </a:highlight>
                        </a:rPr>
                        <a:t>TT</a:t>
                      </a:r>
                    </a:p>
                  </a:txBody>
                  <a:tcPr marL="91446" marR="91446"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800" b="0" i="1" dirty="0">
                          <a:solidFill>
                            <a:schemeClr val="tx1"/>
                          </a:solidFill>
                          <a:highlight>
                            <a:srgbClr val="9D3BF7"/>
                          </a:highlight>
                        </a:rPr>
                        <a:t>Tt</a:t>
                      </a:r>
                    </a:p>
                  </a:txBody>
                  <a:tcPr marL="91446" marR="91446" marT="45699" marB="45699">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03767">
                <a:tc>
                  <a:txBody>
                    <a:bodyPr/>
                    <a:lstStyle/>
                    <a:p>
                      <a:r>
                        <a:rPr lang="en-AU" sz="1800" b="0" i="1" dirty="0">
                          <a:solidFill>
                            <a:schemeClr val="tx1"/>
                          </a:solidFill>
                          <a:highlight>
                            <a:srgbClr val="00FF00"/>
                          </a:highlight>
                        </a:rPr>
                        <a:t>t</a:t>
                      </a:r>
                    </a:p>
                  </a:txBody>
                  <a:tcPr marL="91446" marR="91446" marT="45699" marB="45699">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en-AU" sz="1800" b="0" i="1" dirty="0">
                          <a:solidFill>
                            <a:schemeClr val="tx1"/>
                          </a:solidFill>
                          <a:highlight>
                            <a:srgbClr val="9D3BF7"/>
                          </a:highlight>
                        </a:rPr>
                        <a:t>Tt</a:t>
                      </a:r>
                    </a:p>
                  </a:txBody>
                  <a:tcPr marL="91446" marR="91446"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en-AU" sz="1800" b="0" i="1" dirty="0" err="1">
                          <a:solidFill>
                            <a:schemeClr val="tx1"/>
                          </a:solidFill>
                          <a:highlight>
                            <a:srgbClr val="9D3BF7"/>
                          </a:highlight>
                        </a:rPr>
                        <a:t>tt</a:t>
                      </a:r>
                      <a:endParaRPr lang="en-AU" sz="1800" b="0" i="1" dirty="0">
                        <a:solidFill>
                          <a:schemeClr val="tx1"/>
                        </a:solidFill>
                        <a:highlight>
                          <a:srgbClr val="9D3BF7"/>
                        </a:highlight>
                      </a:endParaRPr>
                    </a:p>
                  </a:txBody>
                  <a:tcPr marL="91446" marR="91446" marT="45699" marB="45699">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bl>
          </a:graphicData>
        </a:graphic>
      </p:graphicFrame>
      <p:graphicFrame>
        <p:nvGraphicFramePr>
          <p:cNvPr id="15" name="Table 14">
            <a:extLst>
              <a:ext uri="{FF2B5EF4-FFF2-40B4-BE49-F238E27FC236}">
                <a16:creationId xmlns:a16="http://schemas.microsoft.com/office/drawing/2014/main" id="{66ED05FD-FBAB-0640-9181-E9AD6F864FFD}"/>
              </a:ext>
            </a:extLst>
          </p:cNvPr>
          <p:cNvGraphicFramePr>
            <a:graphicFrameLocks noGrp="1"/>
          </p:cNvGraphicFramePr>
          <p:nvPr/>
        </p:nvGraphicFramePr>
        <p:xfrm>
          <a:off x="179388" y="5397500"/>
          <a:ext cx="8702674" cy="669944"/>
        </p:xfrm>
        <a:graphic>
          <a:graphicData uri="http://schemas.openxmlformats.org/drawingml/2006/table">
            <a:tbl>
              <a:tblPr firstRow="1" bandRow="1">
                <a:tableStyleId>{5C22544A-7EE6-4342-B048-85BDC9FD1C3A}</a:tableStyleId>
              </a:tblPr>
              <a:tblGrid>
                <a:gridCol w="1692352">
                  <a:extLst>
                    <a:ext uri="{9D8B030D-6E8A-4147-A177-3AD203B41FA5}">
                      <a16:colId xmlns:a16="http://schemas.microsoft.com/office/drawing/2014/main" val="20000"/>
                    </a:ext>
                  </a:extLst>
                </a:gridCol>
                <a:gridCol w="1497080">
                  <a:extLst>
                    <a:ext uri="{9D8B030D-6E8A-4147-A177-3AD203B41FA5}">
                      <a16:colId xmlns:a16="http://schemas.microsoft.com/office/drawing/2014/main" val="20001"/>
                    </a:ext>
                  </a:extLst>
                </a:gridCol>
                <a:gridCol w="632409">
                  <a:extLst>
                    <a:ext uri="{9D8B030D-6E8A-4147-A177-3AD203B41FA5}">
                      <a16:colId xmlns:a16="http://schemas.microsoft.com/office/drawing/2014/main" val="20002"/>
                    </a:ext>
                  </a:extLst>
                </a:gridCol>
                <a:gridCol w="1944194">
                  <a:extLst>
                    <a:ext uri="{9D8B030D-6E8A-4147-A177-3AD203B41FA5}">
                      <a16:colId xmlns:a16="http://schemas.microsoft.com/office/drawing/2014/main" val="20003"/>
                    </a:ext>
                  </a:extLst>
                </a:gridCol>
                <a:gridCol w="632409">
                  <a:extLst>
                    <a:ext uri="{9D8B030D-6E8A-4147-A177-3AD203B41FA5}">
                      <a16:colId xmlns:a16="http://schemas.microsoft.com/office/drawing/2014/main" val="20004"/>
                    </a:ext>
                  </a:extLst>
                </a:gridCol>
                <a:gridCol w="2304230">
                  <a:extLst>
                    <a:ext uri="{9D8B030D-6E8A-4147-A177-3AD203B41FA5}">
                      <a16:colId xmlns:a16="http://schemas.microsoft.com/office/drawing/2014/main" val="20005"/>
                    </a:ext>
                  </a:extLst>
                </a:gridCol>
              </a:tblGrid>
              <a:tr h="334963">
                <a:tc>
                  <a:txBody>
                    <a:bodyPr/>
                    <a:lstStyle/>
                    <a:p>
                      <a:r>
                        <a:rPr lang="en-AU" sz="1600" b="0" i="0" dirty="0">
                          <a:solidFill>
                            <a:schemeClr val="tx1"/>
                          </a:solidFill>
                        </a:rPr>
                        <a:t>Genotype ratio:</a:t>
                      </a:r>
                    </a:p>
                  </a:txBody>
                  <a:tcPr marL="91449" marR="91449" marT="45566" marB="4556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i="0" dirty="0">
                          <a:solidFill>
                            <a:schemeClr val="tx1"/>
                          </a:solidFill>
                        </a:rPr>
                        <a:t>1</a:t>
                      </a:r>
                      <a:r>
                        <a:rPr lang="en-AU" sz="1600" b="0" i="1" dirty="0">
                          <a:solidFill>
                            <a:schemeClr val="tx1"/>
                          </a:solidFill>
                        </a:rPr>
                        <a:t>TT</a:t>
                      </a:r>
                      <a:r>
                        <a:rPr lang="en-AU" sz="1600" b="0" i="0" dirty="0">
                          <a:solidFill>
                            <a:schemeClr val="tx1"/>
                          </a:solidFill>
                        </a:rPr>
                        <a:t> : 2</a:t>
                      </a:r>
                      <a:r>
                        <a:rPr lang="en-AU" sz="1600" b="0" i="1" dirty="0">
                          <a:solidFill>
                            <a:schemeClr val="tx1"/>
                          </a:solidFill>
                        </a:rPr>
                        <a:t>Tt</a:t>
                      </a:r>
                      <a:r>
                        <a:rPr lang="en-AU" sz="1600" b="0" i="0" dirty="0">
                          <a:solidFill>
                            <a:schemeClr val="tx1"/>
                          </a:solidFill>
                        </a:rPr>
                        <a:t> : 1</a:t>
                      </a:r>
                      <a:r>
                        <a:rPr lang="en-AU" sz="1600" b="0" i="1" dirty="0">
                          <a:solidFill>
                            <a:schemeClr val="tx1"/>
                          </a:solidFill>
                        </a:rPr>
                        <a:t>tt</a:t>
                      </a:r>
                    </a:p>
                  </a:txBody>
                  <a:tcPr marL="91449" marR="91449" marT="45566" marB="4556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i="0" dirty="0">
                          <a:solidFill>
                            <a:schemeClr val="tx1"/>
                          </a:solidFill>
                        </a:rPr>
                        <a:t>OR</a:t>
                      </a:r>
                    </a:p>
                  </a:txBody>
                  <a:tcPr marL="91449" marR="91449" marT="45566" marB="4556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i="0" dirty="0">
                          <a:solidFill>
                            <a:schemeClr val="tx1"/>
                          </a:solidFill>
                        </a:rPr>
                        <a:t>1/4</a:t>
                      </a:r>
                      <a:r>
                        <a:rPr lang="en-AU" sz="1600" b="0" i="1" dirty="0">
                          <a:solidFill>
                            <a:schemeClr val="tx1"/>
                          </a:solidFill>
                        </a:rPr>
                        <a:t>TT</a:t>
                      </a:r>
                      <a:r>
                        <a:rPr lang="en-AU" sz="1600" b="0" i="0" dirty="0">
                          <a:solidFill>
                            <a:schemeClr val="tx1"/>
                          </a:solidFill>
                        </a:rPr>
                        <a:t> : 1/2</a:t>
                      </a:r>
                      <a:r>
                        <a:rPr lang="en-AU" sz="1600" b="0" i="1" dirty="0">
                          <a:solidFill>
                            <a:schemeClr val="tx1"/>
                          </a:solidFill>
                        </a:rPr>
                        <a:t>Tt</a:t>
                      </a:r>
                      <a:r>
                        <a:rPr lang="en-AU" sz="1600" b="0" i="0" dirty="0">
                          <a:solidFill>
                            <a:schemeClr val="tx1"/>
                          </a:solidFill>
                        </a:rPr>
                        <a:t> : 1/4</a:t>
                      </a:r>
                      <a:r>
                        <a:rPr lang="en-AU" sz="1600" b="0" i="1" dirty="0">
                          <a:solidFill>
                            <a:schemeClr val="tx1"/>
                          </a:solidFill>
                        </a:rPr>
                        <a:t>tt</a:t>
                      </a:r>
                    </a:p>
                  </a:txBody>
                  <a:tcPr marL="91449" marR="91449" marT="45566" marB="4556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i="0" dirty="0">
                          <a:solidFill>
                            <a:schemeClr val="tx1"/>
                          </a:solidFill>
                        </a:rPr>
                        <a:t>OR</a:t>
                      </a:r>
                    </a:p>
                  </a:txBody>
                  <a:tcPr marL="91449" marR="91449" marT="45566" marB="4556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i="0" dirty="0">
                          <a:solidFill>
                            <a:schemeClr val="tx1"/>
                          </a:solidFill>
                        </a:rPr>
                        <a:t>25%</a:t>
                      </a:r>
                      <a:r>
                        <a:rPr lang="en-AU" sz="1600" b="0" i="1" dirty="0">
                          <a:solidFill>
                            <a:schemeClr val="tx1"/>
                          </a:solidFill>
                        </a:rPr>
                        <a:t>TT</a:t>
                      </a:r>
                      <a:r>
                        <a:rPr lang="en-AU" sz="1600" b="0" i="0" dirty="0">
                          <a:solidFill>
                            <a:schemeClr val="tx1"/>
                          </a:solidFill>
                        </a:rPr>
                        <a:t> : 50%</a:t>
                      </a:r>
                      <a:r>
                        <a:rPr lang="en-AU" sz="1600" b="0" i="1" dirty="0">
                          <a:solidFill>
                            <a:schemeClr val="tx1"/>
                          </a:solidFill>
                        </a:rPr>
                        <a:t>Tt</a:t>
                      </a:r>
                      <a:r>
                        <a:rPr lang="en-AU" sz="1600" b="0" i="0" dirty="0">
                          <a:solidFill>
                            <a:schemeClr val="tx1"/>
                          </a:solidFill>
                        </a:rPr>
                        <a:t> : 25%</a:t>
                      </a:r>
                      <a:r>
                        <a:rPr lang="en-AU" sz="1600" b="0" i="1" dirty="0">
                          <a:solidFill>
                            <a:schemeClr val="tx1"/>
                          </a:solidFill>
                        </a:rPr>
                        <a:t>tt</a:t>
                      </a:r>
                    </a:p>
                  </a:txBody>
                  <a:tcPr marL="91449" marR="91449" marT="45566" marB="4556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4963">
                <a:tc>
                  <a:txBody>
                    <a:bodyPr/>
                    <a:lstStyle/>
                    <a:p>
                      <a:r>
                        <a:rPr lang="en-AU" sz="1600" b="0" i="0" dirty="0">
                          <a:solidFill>
                            <a:schemeClr val="tx1"/>
                          </a:solidFill>
                        </a:rPr>
                        <a:t>Phenotype ratio:</a:t>
                      </a:r>
                    </a:p>
                  </a:txBody>
                  <a:tcPr marL="91449" marR="91449" marT="45566" marB="4556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i="0" dirty="0">
                          <a:solidFill>
                            <a:schemeClr val="tx1"/>
                          </a:solidFill>
                        </a:rPr>
                        <a:t>3</a:t>
                      </a:r>
                      <a:r>
                        <a:rPr lang="en-AU" sz="1600" b="0" i="0" baseline="0" dirty="0">
                          <a:solidFill>
                            <a:schemeClr val="tx1"/>
                          </a:solidFill>
                        </a:rPr>
                        <a:t> tall : 1 short</a:t>
                      </a:r>
                      <a:endParaRPr lang="en-AU" sz="1600" b="0" i="0" dirty="0">
                        <a:solidFill>
                          <a:schemeClr val="tx1"/>
                        </a:solidFill>
                      </a:endParaRPr>
                    </a:p>
                  </a:txBody>
                  <a:tcPr marL="91449" marR="91449" marT="45566" marB="4556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i="0" dirty="0">
                          <a:solidFill>
                            <a:schemeClr val="tx1"/>
                          </a:solidFill>
                        </a:rPr>
                        <a:t>OR</a:t>
                      </a:r>
                    </a:p>
                  </a:txBody>
                  <a:tcPr marL="91449" marR="91449" marT="45566" marB="4556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i="0" dirty="0">
                          <a:solidFill>
                            <a:schemeClr val="tx1"/>
                          </a:solidFill>
                        </a:rPr>
                        <a:t>¾ tall : ¼ short</a:t>
                      </a:r>
                    </a:p>
                  </a:txBody>
                  <a:tcPr marL="91449" marR="91449" marT="45566" marB="4556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i="0" dirty="0">
                          <a:solidFill>
                            <a:schemeClr val="tx1"/>
                          </a:solidFill>
                        </a:rPr>
                        <a:t>OR</a:t>
                      </a:r>
                    </a:p>
                  </a:txBody>
                  <a:tcPr marL="91449" marR="91449" marT="45566" marB="4556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i="0" dirty="0">
                          <a:solidFill>
                            <a:schemeClr val="tx1"/>
                          </a:solidFill>
                        </a:rPr>
                        <a:t>75% tall : 25% short</a:t>
                      </a:r>
                    </a:p>
                  </a:txBody>
                  <a:tcPr marL="91449" marR="91449" marT="45566" marB="4556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6651" name="Rectangle 4">
            <a:extLst>
              <a:ext uri="{FF2B5EF4-FFF2-40B4-BE49-F238E27FC236}">
                <a16:creationId xmlns:a16="http://schemas.microsoft.com/office/drawing/2014/main" id="{1031591A-75AA-4343-9B2D-E790CBCDA0EA}"/>
              </a:ext>
            </a:extLst>
          </p:cNvPr>
          <p:cNvSpPr>
            <a:spLocks noChangeArrowheads="1"/>
          </p:cNvSpPr>
          <p:nvPr/>
        </p:nvSpPr>
        <p:spPr bwMode="auto">
          <a:xfrm>
            <a:off x="6399213" y="1408113"/>
            <a:ext cx="25923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AU" altLang="en-US" sz="1600" b="1">
                <a:latin typeface="MuseoSans-700"/>
              </a:rPr>
              <a:t>Key:</a:t>
            </a:r>
          </a:p>
          <a:p>
            <a:r>
              <a:rPr lang="en-AU" altLang="en-US" sz="1600">
                <a:latin typeface="MuseoSans-300"/>
              </a:rPr>
              <a:t>Alleles</a:t>
            </a:r>
          </a:p>
          <a:p>
            <a:r>
              <a:rPr lang="en-AU" altLang="en-US" sz="1600" i="1">
                <a:latin typeface="MuseoSans-300Italic"/>
              </a:rPr>
              <a:t>T </a:t>
            </a:r>
            <a:r>
              <a:rPr lang="en-AU" altLang="en-US" sz="1600">
                <a:latin typeface="MuseoSans-300"/>
              </a:rPr>
              <a:t>= tall (dominant allele)</a:t>
            </a:r>
          </a:p>
          <a:p>
            <a:r>
              <a:rPr lang="en-AU" altLang="en-US" sz="1600" i="1">
                <a:latin typeface="MuseoSans-300Italic"/>
              </a:rPr>
              <a:t>t </a:t>
            </a:r>
            <a:r>
              <a:rPr lang="en-AU" altLang="en-US" sz="1600">
                <a:latin typeface="MuseoSans-300"/>
              </a:rPr>
              <a:t>= short (recessive allele)</a:t>
            </a:r>
          </a:p>
          <a:p>
            <a:r>
              <a:rPr lang="en-AU" altLang="en-US" sz="1600">
                <a:latin typeface="MuseoSans-300"/>
              </a:rPr>
              <a:t>Cross</a:t>
            </a:r>
          </a:p>
          <a:p>
            <a:r>
              <a:rPr lang="en-AU" altLang="en-US" sz="1600">
                <a:latin typeface="MuseoSans-300"/>
              </a:rPr>
              <a:t>Parent cross = </a:t>
            </a:r>
            <a:r>
              <a:rPr lang="en-AU" altLang="en-US" sz="1600" i="1">
                <a:latin typeface="MuseoSans-300Italic"/>
              </a:rPr>
              <a:t>Tt </a:t>
            </a:r>
            <a:r>
              <a:rPr lang="en-AU" altLang="en-US" sz="1600">
                <a:latin typeface="MuseoSans-300"/>
              </a:rPr>
              <a:t>× </a:t>
            </a:r>
            <a:r>
              <a:rPr lang="en-AU" altLang="en-US" sz="1600" i="1">
                <a:latin typeface="MuseoSans-300Italic"/>
              </a:rPr>
              <a:t>Tt</a:t>
            </a:r>
            <a:endParaRPr lang="en-AU" altLang="en-US" sz="1600"/>
          </a:p>
        </p:txBody>
      </p:sp>
      <p:cxnSp>
        <p:nvCxnSpPr>
          <p:cNvPr id="26652" name="Straight Arrow Connector 3">
            <a:extLst>
              <a:ext uri="{FF2B5EF4-FFF2-40B4-BE49-F238E27FC236}">
                <a16:creationId xmlns:a16="http://schemas.microsoft.com/office/drawing/2014/main" id="{C01DCCDC-BF35-3E40-9B1B-B67BC0E1A598}"/>
              </a:ext>
            </a:extLst>
          </p:cNvPr>
          <p:cNvCxnSpPr>
            <a:cxnSpLocks noChangeShapeType="1"/>
          </p:cNvCxnSpPr>
          <p:nvPr/>
        </p:nvCxnSpPr>
        <p:spPr bwMode="auto">
          <a:xfrm flipV="1">
            <a:off x="3200400" y="2057400"/>
            <a:ext cx="533400" cy="555625"/>
          </a:xfrm>
          <a:prstGeom prst="straightConnector1">
            <a:avLst/>
          </a:prstGeom>
          <a:noFill/>
          <a:ln w="19050" algn="ctr">
            <a:solidFill>
              <a:srgbClr val="61E8F2"/>
            </a:solidFill>
            <a:round/>
            <a:headEnd/>
            <a:tailEnd type="triangle" w="med" len="med"/>
          </a:ln>
          <a:extLst>
            <a:ext uri="{909E8E84-426E-40DD-AFC4-6F175D3DCCD1}">
              <a14:hiddenFill xmlns:a14="http://schemas.microsoft.com/office/drawing/2010/main">
                <a:noFill/>
              </a14:hiddenFill>
            </a:ext>
          </a:extLst>
        </p:spPr>
      </p:cxnSp>
      <p:sp>
        <p:nvSpPr>
          <p:cNvPr id="26653" name="TextBox 4">
            <a:extLst>
              <a:ext uri="{FF2B5EF4-FFF2-40B4-BE49-F238E27FC236}">
                <a16:creationId xmlns:a16="http://schemas.microsoft.com/office/drawing/2014/main" id="{A3C5D766-AA33-C04A-96ED-732841D56CC6}"/>
              </a:ext>
            </a:extLst>
          </p:cNvPr>
          <p:cNvSpPr txBox="1">
            <a:spLocks noChangeArrowheads="1"/>
          </p:cNvSpPr>
          <p:nvPr/>
        </p:nvSpPr>
        <p:spPr bwMode="auto">
          <a:xfrm>
            <a:off x="3886200" y="1819275"/>
            <a:ext cx="1828800" cy="646113"/>
          </a:xfrm>
          <a:prstGeom prst="rect">
            <a:avLst/>
          </a:prstGeom>
          <a:solidFill>
            <a:srgbClr val="61E8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a:t>Genotype of the male</a:t>
            </a:r>
          </a:p>
        </p:txBody>
      </p:sp>
      <p:cxnSp>
        <p:nvCxnSpPr>
          <p:cNvPr id="26654" name="Straight Arrow Connector 6">
            <a:extLst>
              <a:ext uri="{FF2B5EF4-FFF2-40B4-BE49-F238E27FC236}">
                <a16:creationId xmlns:a16="http://schemas.microsoft.com/office/drawing/2014/main" id="{3E3659D8-0DAF-9B4C-8BAC-4B3A04436F92}"/>
              </a:ext>
            </a:extLst>
          </p:cNvPr>
          <p:cNvCxnSpPr>
            <a:cxnSpLocks/>
          </p:cNvCxnSpPr>
          <p:nvPr/>
        </p:nvCxnSpPr>
        <p:spPr bwMode="auto">
          <a:xfrm flipH="1" flipV="1">
            <a:off x="1066800" y="3181350"/>
            <a:ext cx="228600" cy="247650"/>
          </a:xfrm>
          <a:prstGeom prst="straightConnector1">
            <a:avLst/>
          </a:prstGeom>
          <a:noFill/>
          <a:ln w="19050" algn="ctr">
            <a:solidFill>
              <a:srgbClr val="74FF18"/>
            </a:solidFill>
            <a:round/>
            <a:headEnd/>
            <a:tailEnd type="triangle" w="med" len="med"/>
          </a:ln>
          <a:extLst>
            <a:ext uri="{909E8E84-426E-40DD-AFC4-6F175D3DCCD1}">
              <a14:hiddenFill xmlns:a14="http://schemas.microsoft.com/office/drawing/2010/main">
                <a:noFill/>
              </a14:hiddenFill>
            </a:ext>
          </a:extLst>
        </p:spPr>
      </p:cxnSp>
      <p:sp>
        <p:nvSpPr>
          <p:cNvPr id="26655" name="TextBox 7">
            <a:extLst>
              <a:ext uri="{FF2B5EF4-FFF2-40B4-BE49-F238E27FC236}">
                <a16:creationId xmlns:a16="http://schemas.microsoft.com/office/drawing/2014/main" id="{9D0BF029-3B29-1947-8309-51AD3AEF0BB5}"/>
              </a:ext>
            </a:extLst>
          </p:cNvPr>
          <p:cNvSpPr txBox="1">
            <a:spLocks noChangeArrowheads="1"/>
          </p:cNvSpPr>
          <p:nvPr/>
        </p:nvSpPr>
        <p:spPr bwMode="auto">
          <a:xfrm>
            <a:off x="152400" y="2338388"/>
            <a:ext cx="1604963" cy="646112"/>
          </a:xfrm>
          <a:prstGeom prst="rect">
            <a:avLst/>
          </a:prstGeom>
          <a:solidFill>
            <a:srgbClr val="7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a:t>Genotype of female</a:t>
            </a:r>
          </a:p>
        </p:txBody>
      </p:sp>
      <p:cxnSp>
        <p:nvCxnSpPr>
          <p:cNvPr id="26656" name="Straight Arrow Connector 11">
            <a:extLst>
              <a:ext uri="{FF2B5EF4-FFF2-40B4-BE49-F238E27FC236}">
                <a16:creationId xmlns:a16="http://schemas.microsoft.com/office/drawing/2014/main" id="{B2AF1ABA-51F6-EB4E-9C65-64FFF2554D4B}"/>
              </a:ext>
            </a:extLst>
          </p:cNvPr>
          <p:cNvCxnSpPr>
            <a:cxnSpLocks/>
          </p:cNvCxnSpPr>
          <p:nvPr/>
        </p:nvCxnSpPr>
        <p:spPr bwMode="auto">
          <a:xfrm>
            <a:off x="4100513" y="3524250"/>
            <a:ext cx="890587" cy="209550"/>
          </a:xfrm>
          <a:prstGeom prst="straightConnector1">
            <a:avLst/>
          </a:prstGeom>
          <a:noFill/>
          <a:ln w="19050" algn="ctr">
            <a:solidFill>
              <a:srgbClr val="9D3BF7"/>
            </a:solidFill>
            <a:round/>
            <a:headEnd/>
            <a:tailEnd type="triangle" w="med" len="med"/>
          </a:ln>
          <a:extLst>
            <a:ext uri="{909E8E84-426E-40DD-AFC4-6F175D3DCCD1}">
              <a14:hiddenFill xmlns:a14="http://schemas.microsoft.com/office/drawing/2010/main">
                <a:noFill/>
              </a14:hiddenFill>
            </a:ext>
          </a:extLst>
        </p:spPr>
      </p:cxnSp>
      <p:sp>
        <p:nvSpPr>
          <p:cNvPr id="26657" name="TextBox 12">
            <a:extLst>
              <a:ext uri="{FF2B5EF4-FFF2-40B4-BE49-F238E27FC236}">
                <a16:creationId xmlns:a16="http://schemas.microsoft.com/office/drawing/2014/main" id="{0683745F-0C9F-0A4E-995A-EE758437226E}"/>
              </a:ext>
            </a:extLst>
          </p:cNvPr>
          <p:cNvSpPr txBox="1">
            <a:spLocks noChangeArrowheads="1"/>
          </p:cNvSpPr>
          <p:nvPr/>
        </p:nvSpPr>
        <p:spPr bwMode="auto">
          <a:xfrm>
            <a:off x="5043488" y="3233738"/>
            <a:ext cx="1447800" cy="922337"/>
          </a:xfrm>
          <a:prstGeom prst="rect">
            <a:avLst/>
          </a:prstGeom>
          <a:solidFill>
            <a:srgbClr val="A746F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a:t>4 Possible Genotypes of offspring </a:t>
            </a:r>
          </a:p>
        </p:txBody>
      </p:sp>
      <p:cxnSp>
        <p:nvCxnSpPr>
          <p:cNvPr id="26658" name="Straight Arrow Connector 18">
            <a:extLst>
              <a:ext uri="{FF2B5EF4-FFF2-40B4-BE49-F238E27FC236}">
                <a16:creationId xmlns:a16="http://schemas.microsoft.com/office/drawing/2014/main" id="{A1889051-A41F-7840-B448-55A70D6EE1B6}"/>
              </a:ext>
            </a:extLst>
          </p:cNvPr>
          <p:cNvCxnSpPr>
            <a:cxnSpLocks noChangeShapeType="1"/>
          </p:cNvCxnSpPr>
          <p:nvPr/>
        </p:nvCxnSpPr>
        <p:spPr bwMode="auto">
          <a:xfrm>
            <a:off x="7391400" y="2978150"/>
            <a:ext cx="152400" cy="255588"/>
          </a:xfrm>
          <a:prstGeom prst="straightConnector1">
            <a:avLst/>
          </a:prstGeom>
          <a:noFill/>
          <a:ln w="19050" algn="ctr">
            <a:solidFill>
              <a:srgbClr val="FFC000"/>
            </a:solidFill>
            <a:round/>
            <a:headEnd/>
            <a:tailEnd type="triangle" w="med" len="med"/>
          </a:ln>
          <a:extLst>
            <a:ext uri="{909E8E84-426E-40DD-AFC4-6F175D3DCCD1}">
              <a14:hiddenFill xmlns:a14="http://schemas.microsoft.com/office/drawing/2010/main">
                <a:noFill/>
              </a14:hiddenFill>
            </a:ext>
          </a:extLst>
        </p:spPr>
      </p:cxnSp>
      <p:sp>
        <p:nvSpPr>
          <p:cNvPr id="26659" name="TextBox 19">
            <a:extLst>
              <a:ext uri="{FF2B5EF4-FFF2-40B4-BE49-F238E27FC236}">
                <a16:creationId xmlns:a16="http://schemas.microsoft.com/office/drawing/2014/main" id="{2627E136-CEFB-2549-89D7-6BF87328AE38}"/>
              </a:ext>
            </a:extLst>
          </p:cNvPr>
          <p:cNvSpPr txBox="1">
            <a:spLocks noChangeArrowheads="1"/>
          </p:cNvSpPr>
          <p:nvPr/>
        </p:nvSpPr>
        <p:spPr bwMode="auto">
          <a:xfrm>
            <a:off x="7137400" y="3305175"/>
            <a:ext cx="1754188" cy="17541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a:t>Key showing alleles. Only use letters that look different as Caps &amp; Lower case!</a:t>
            </a:r>
          </a:p>
        </p:txBody>
      </p:sp>
      <p:cxnSp>
        <p:nvCxnSpPr>
          <p:cNvPr id="26660" name="Straight Arrow Connector 21">
            <a:extLst>
              <a:ext uri="{FF2B5EF4-FFF2-40B4-BE49-F238E27FC236}">
                <a16:creationId xmlns:a16="http://schemas.microsoft.com/office/drawing/2014/main" id="{82AADB86-EEB0-654E-A804-3EC911D1D29F}"/>
              </a:ext>
            </a:extLst>
          </p:cNvPr>
          <p:cNvCxnSpPr>
            <a:cxnSpLocks/>
          </p:cNvCxnSpPr>
          <p:nvPr/>
        </p:nvCxnSpPr>
        <p:spPr bwMode="auto">
          <a:xfrm flipV="1">
            <a:off x="609600" y="4954588"/>
            <a:ext cx="685800" cy="450850"/>
          </a:xfrm>
          <a:prstGeom prst="straightConnector1">
            <a:avLst/>
          </a:prstGeom>
          <a:noFill/>
          <a:ln w="19050" algn="ctr">
            <a:solidFill>
              <a:srgbClr val="3EF2C7"/>
            </a:solidFill>
            <a:round/>
            <a:headEnd/>
            <a:tailEnd type="triangle" w="med" len="med"/>
          </a:ln>
          <a:extLst>
            <a:ext uri="{909E8E84-426E-40DD-AFC4-6F175D3DCCD1}">
              <a14:hiddenFill xmlns:a14="http://schemas.microsoft.com/office/drawing/2010/main">
                <a:noFill/>
              </a14:hiddenFill>
            </a:ext>
          </a:extLst>
        </p:spPr>
      </p:cxnSp>
      <p:sp>
        <p:nvSpPr>
          <p:cNvPr id="26661" name="TextBox 22">
            <a:extLst>
              <a:ext uri="{FF2B5EF4-FFF2-40B4-BE49-F238E27FC236}">
                <a16:creationId xmlns:a16="http://schemas.microsoft.com/office/drawing/2014/main" id="{C8F19539-9343-044E-B41A-6846DE495656}"/>
              </a:ext>
            </a:extLst>
          </p:cNvPr>
          <p:cNvSpPr txBox="1">
            <a:spLocks noChangeArrowheads="1"/>
          </p:cNvSpPr>
          <p:nvPr/>
        </p:nvSpPr>
        <p:spPr bwMode="auto">
          <a:xfrm>
            <a:off x="1343025" y="4583113"/>
            <a:ext cx="3128963" cy="646112"/>
          </a:xfrm>
          <a:prstGeom prst="rect">
            <a:avLst/>
          </a:prstGeom>
          <a:solidFill>
            <a:srgbClr val="3EF2C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a:t>Must show genotypic &amp; phenotypic ratios</a:t>
            </a:r>
          </a:p>
        </p:txBody>
      </p:sp>
      <p:sp>
        <p:nvSpPr>
          <p:cNvPr id="17" name="Title 1">
            <a:extLst>
              <a:ext uri="{FF2B5EF4-FFF2-40B4-BE49-F238E27FC236}">
                <a16:creationId xmlns:a16="http://schemas.microsoft.com/office/drawing/2014/main" id="{516ACC45-1F19-8F45-ADAB-C11D86E9DB70}"/>
              </a:ext>
            </a:extLst>
          </p:cNvPr>
          <p:cNvSpPr txBox="1">
            <a:spLocks noChangeArrowheads="1"/>
          </p:cNvSpPr>
          <p:nvPr/>
        </p:nvSpPr>
        <p:spPr bwMode="gray">
          <a:xfrm>
            <a:off x="304800" y="1093788"/>
            <a:ext cx="802036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4: </a:t>
            </a:r>
            <a:r>
              <a:rPr lang="en-US" sz="2400" kern="0" dirty="0"/>
              <a:t>In an exam question if you draw a </a:t>
            </a:r>
            <a:r>
              <a:rPr lang="en-US" sz="2400" kern="0" dirty="0" err="1"/>
              <a:t>punnet</a:t>
            </a:r>
            <a:r>
              <a:rPr lang="en-US" sz="2400" kern="0" dirty="0"/>
              <a:t> square what must you include?</a:t>
            </a:r>
            <a:br>
              <a:rPr lang="en-US" sz="2400" kern="0" dirty="0"/>
            </a:br>
            <a:endParaRPr lang="en-AU" altLang="en-US" sz="2400" b="1" kern="0"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EB3C72E1-B6B4-264A-8B73-634F9AE034C3}"/>
              </a:ext>
            </a:extLst>
          </p:cNvPr>
          <p:cNvSpPr>
            <a:spLocks noGrp="1" noChangeArrowheads="1"/>
          </p:cNvSpPr>
          <p:nvPr>
            <p:ph type="title"/>
          </p:nvPr>
        </p:nvSpPr>
        <p:spPr>
          <a:xfrm>
            <a:off x="152400" y="152400"/>
            <a:ext cx="4572000" cy="457200"/>
          </a:xfrm>
        </p:spPr>
        <p:txBody>
          <a:bodyPr/>
          <a:lstStyle/>
          <a:p>
            <a:pPr eaLnBrk="1" hangingPunct="1"/>
            <a:r>
              <a:rPr lang="en-US" altLang="en-US" sz="2400" b="1">
                <a:solidFill>
                  <a:schemeClr val="bg1"/>
                </a:solidFill>
                <a:cs typeface="Arial" panose="020B0604020202020204" pitchFamily="34" charset="0"/>
              </a:rPr>
              <a:t>Genetics introduction</a:t>
            </a:r>
          </a:p>
        </p:txBody>
      </p:sp>
      <p:sp>
        <p:nvSpPr>
          <p:cNvPr id="28675" name="TextBox 1">
            <a:extLst>
              <a:ext uri="{FF2B5EF4-FFF2-40B4-BE49-F238E27FC236}">
                <a16:creationId xmlns:a16="http://schemas.microsoft.com/office/drawing/2014/main" id="{F0528651-7B47-0C42-B54A-5E3DB5BEDA7D}"/>
              </a:ext>
            </a:extLst>
          </p:cNvPr>
          <p:cNvSpPr txBox="1">
            <a:spLocks noChangeArrowheads="1"/>
          </p:cNvSpPr>
          <p:nvPr/>
        </p:nvSpPr>
        <p:spPr bwMode="auto">
          <a:xfrm>
            <a:off x="601663" y="2590800"/>
            <a:ext cx="3673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a:hlinkClick r:id="rId3"/>
              </a:rPr>
              <a:t>https://www.youtube.com/watch?v=Mehz7tCxjSE</a:t>
            </a:r>
            <a:r>
              <a:rPr lang="en-US" altLang="en-US"/>
              <a:t> </a:t>
            </a:r>
          </a:p>
        </p:txBody>
      </p:sp>
      <p:pic>
        <p:nvPicPr>
          <p:cNvPr id="28676" name="Picture 2" descr="This is an illustration of the Austrian monk and scientist Gregor Mendel, who is remembered as the founder of modern genetics for his experiments with pea plants.">
            <a:extLst>
              <a:ext uri="{FF2B5EF4-FFF2-40B4-BE49-F238E27FC236}">
                <a16:creationId xmlns:a16="http://schemas.microsoft.com/office/drawing/2014/main" id="{D921CB46-482A-C045-A51A-FBCDCC1ACD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4388" y="2268538"/>
            <a:ext cx="426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516ACC45-1F19-8F45-ADAB-C11D86E9DB70}"/>
              </a:ext>
            </a:extLst>
          </p:cNvPr>
          <p:cNvSpPr txBox="1">
            <a:spLocks noChangeArrowheads="1"/>
          </p:cNvSpPr>
          <p:nvPr/>
        </p:nvSpPr>
        <p:spPr bwMode="gray">
          <a:xfrm>
            <a:off x="590233" y="1134269"/>
            <a:ext cx="802036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5: </a:t>
            </a:r>
            <a:r>
              <a:rPr lang="en-US" sz="2400" kern="0" dirty="0"/>
              <a:t>Describe Mendel’s Laws of inheritance</a:t>
            </a:r>
            <a:br>
              <a:rPr lang="en-US" sz="2400" kern="0" dirty="0"/>
            </a:br>
            <a:endParaRPr lang="en-AU" altLang="en-US" sz="2400" b="1" kern="0" dirty="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1BCD77AF-3F2D-7241-AB00-88D8965175D7}"/>
              </a:ext>
            </a:extLst>
          </p:cNvPr>
          <p:cNvSpPr>
            <a:spLocks noGrp="1" noChangeArrowheads="1"/>
          </p:cNvSpPr>
          <p:nvPr>
            <p:ph type="title"/>
          </p:nvPr>
        </p:nvSpPr>
        <p:spPr>
          <a:xfrm>
            <a:off x="152400" y="152400"/>
            <a:ext cx="4572000" cy="457200"/>
          </a:xfrm>
        </p:spPr>
        <p:txBody>
          <a:bodyPr/>
          <a:lstStyle/>
          <a:p>
            <a:pPr eaLnBrk="1" hangingPunct="1"/>
            <a:r>
              <a:rPr lang="en-US" altLang="en-US" sz="2400" b="1">
                <a:solidFill>
                  <a:schemeClr val="bg1"/>
                </a:solidFill>
                <a:cs typeface="Arial" panose="020B0604020202020204" pitchFamily="34" charset="0"/>
              </a:rPr>
              <a:t>Genetics introduction</a:t>
            </a:r>
          </a:p>
        </p:txBody>
      </p:sp>
      <p:pic>
        <p:nvPicPr>
          <p:cNvPr id="30723" name="Picture 1">
            <a:extLst>
              <a:ext uri="{FF2B5EF4-FFF2-40B4-BE49-F238E27FC236}">
                <a16:creationId xmlns:a16="http://schemas.microsoft.com/office/drawing/2014/main" id="{C66A28E5-A135-BB43-ADEA-5ED16DDCDF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2209800"/>
            <a:ext cx="3267075"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6">
            <a:extLst>
              <a:ext uri="{FF2B5EF4-FFF2-40B4-BE49-F238E27FC236}">
                <a16:creationId xmlns:a16="http://schemas.microsoft.com/office/drawing/2014/main" id="{65834CED-825D-C64D-91BC-63917D325F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163" y="2582863"/>
            <a:ext cx="5032375"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516ACC45-1F19-8F45-ADAB-C11D86E9DB70}"/>
              </a:ext>
            </a:extLst>
          </p:cNvPr>
          <p:cNvSpPr txBox="1">
            <a:spLocks noChangeArrowheads="1"/>
          </p:cNvSpPr>
          <p:nvPr/>
        </p:nvSpPr>
        <p:spPr bwMode="gray">
          <a:xfrm>
            <a:off x="714216" y="1143000"/>
            <a:ext cx="815832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5: </a:t>
            </a:r>
            <a:r>
              <a:rPr lang="en-US" sz="2400" kern="0" dirty="0"/>
              <a:t>Describe Mendel’s Laws of inheritance</a:t>
            </a:r>
            <a:br>
              <a:rPr lang="en-US" sz="2400" kern="0" dirty="0"/>
            </a:br>
            <a:endParaRPr lang="en-AU" altLang="en-US" sz="2400" b="1" kern="0"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FBABBB5F-650A-3842-A970-0F30AAC2C6DF}"/>
              </a:ext>
            </a:extLst>
          </p:cNvPr>
          <p:cNvSpPr>
            <a:spLocks noGrp="1" noChangeArrowheads="1"/>
          </p:cNvSpPr>
          <p:nvPr>
            <p:ph type="title"/>
          </p:nvPr>
        </p:nvSpPr>
        <p:spPr>
          <a:xfrm>
            <a:off x="152400" y="152400"/>
            <a:ext cx="4572000" cy="457200"/>
          </a:xfrm>
        </p:spPr>
        <p:txBody>
          <a:bodyPr/>
          <a:lstStyle/>
          <a:p>
            <a:pPr eaLnBrk="1" hangingPunct="1"/>
            <a:r>
              <a:rPr lang="en-US" altLang="en-US" sz="2400" b="1">
                <a:solidFill>
                  <a:schemeClr val="bg1"/>
                </a:solidFill>
                <a:cs typeface="Arial" panose="020B0604020202020204" pitchFamily="34" charset="0"/>
              </a:rPr>
              <a:t>Genetics introduction</a:t>
            </a:r>
          </a:p>
        </p:txBody>
      </p:sp>
      <p:sp>
        <p:nvSpPr>
          <p:cNvPr id="32771" name="TextBox 1">
            <a:extLst>
              <a:ext uri="{FF2B5EF4-FFF2-40B4-BE49-F238E27FC236}">
                <a16:creationId xmlns:a16="http://schemas.microsoft.com/office/drawing/2014/main" id="{012A216B-D248-1F4D-9669-FBBF0A17C577}"/>
              </a:ext>
            </a:extLst>
          </p:cNvPr>
          <p:cNvSpPr txBox="1">
            <a:spLocks noChangeArrowheads="1"/>
          </p:cNvSpPr>
          <p:nvPr/>
        </p:nvSpPr>
        <p:spPr bwMode="auto">
          <a:xfrm>
            <a:off x="601663" y="2590800"/>
            <a:ext cx="3673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a:hlinkClick r:id="rId3"/>
              </a:rPr>
              <a:t>https://www.youtube.com/watch?v=Mehz7tCxjSE</a:t>
            </a:r>
            <a:r>
              <a:rPr lang="en-US" altLang="en-US"/>
              <a:t> </a:t>
            </a:r>
          </a:p>
        </p:txBody>
      </p:sp>
      <p:pic>
        <p:nvPicPr>
          <p:cNvPr id="32772" name="Picture 4" descr="Mendelian Genetics — Principles of Inheritance &amp;amp; 3 Laws - Expii">
            <a:extLst>
              <a:ext uri="{FF2B5EF4-FFF2-40B4-BE49-F238E27FC236}">
                <a16:creationId xmlns:a16="http://schemas.microsoft.com/office/drawing/2014/main" id="{A96F4D56-881D-9C4D-9225-D5EEC4A71A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62163"/>
            <a:ext cx="91440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516ACC45-1F19-8F45-ADAB-C11D86E9DB70}"/>
              </a:ext>
            </a:extLst>
          </p:cNvPr>
          <p:cNvSpPr txBox="1">
            <a:spLocks noChangeArrowheads="1"/>
          </p:cNvSpPr>
          <p:nvPr/>
        </p:nvSpPr>
        <p:spPr bwMode="gray">
          <a:xfrm>
            <a:off x="590233" y="1134269"/>
            <a:ext cx="802036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5: </a:t>
            </a:r>
            <a:r>
              <a:rPr lang="en-US" sz="2400" kern="0" dirty="0"/>
              <a:t>Describe Mendel’s Laws of inheritance</a:t>
            </a:r>
            <a:br>
              <a:rPr lang="en-US" sz="2400" kern="0" dirty="0"/>
            </a:br>
            <a:endParaRPr lang="en-AU" altLang="en-US" sz="2400" b="1" kern="0"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4A3161F-0D12-0D46-8BC6-7299DA3B8FC0}"/>
              </a:ext>
            </a:extLst>
          </p:cNvPr>
          <p:cNvSpPr txBox="1">
            <a:spLocks noChangeArrowheads="1"/>
          </p:cNvSpPr>
          <p:nvPr/>
        </p:nvSpPr>
        <p:spPr bwMode="gray">
          <a:xfrm>
            <a:off x="152400" y="152400"/>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Genetics introduction</a:t>
            </a:r>
          </a:p>
        </p:txBody>
      </p:sp>
      <p:sp>
        <p:nvSpPr>
          <p:cNvPr id="34819" name="TextBox 5">
            <a:extLst>
              <a:ext uri="{FF2B5EF4-FFF2-40B4-BE49-F238E27FC236}">
                <a16:creationId xmlns:a16="http://schemas.microsoft.com/office/drawing/2014/main" id="{60C3D4F6-D75E-B740-B654-5D2D4B29D666}"/>
              </a:ext>
            </a:extLst>
          </p:cNvPr>
          <p:cNvSpPr txBox="1">
            <a:spLocks noChangeArrowheads="1"/>
          </p:cNvSpPr>
          <p:nvPr/>
        </p:nvSpPr>
        <p:spPr bwMode="auto">
          <a:xfrm>
            <a:off x="4953000" y="2057400"/>
            <a:ext cx="3733800"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r>
              <a:rPr lang="en-GB" altLang="en-US" b="1"/>
              <a:t>Law of segregation</a:t>
            </a:r>
          </a:p>
          <a:p>
            <a:r>
              <a:rPr lang="en-GB" altLang="en-US"/>
              <a:t>The segregation of alleles in inheritance corresponds to the segregation of homologous </a:t>
            </a:r>
            <a:r>
              <a:rPr lang="en-AU" altLang="en-US"/>
              <a:t>chromosomes in meiosis.</a:t>
            </a:r>
          </a:p>
          <a:p>
            <a:r>
              <a:rPr lang="en-AU" altLang="en-US"/>
              <a:t>Meaning each gamete contains one allele</a:t>
            </a:r>
          </a:p>
        </p:txBody>
      </p:sp>
      <p:pic>
        <p:nvPicPr>
          <p:cNvPr id="34820" name="Picture 1">
            <a:extLst>
              <a:ext uri="{FF2B5EF4-FFF2-40B4-BE49-F238E27FC236}">
                <a16:creationId xmlns:a16="http://schemas.microsoft.com/office/drawing/2014/main" id="{DADCAAB3-DD08-1841-BBC5-C2C2AB888A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8" y="1752600"/>
            <a:ext cx="3967162"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516ACC45-1F19-8F45-ADAB-C11D86E9DB70}"/>
              </a:ext>
            </a:extLst>
          </p:cNvPr>
          <p:cNvSpPr txBox="1">
            <a:spLocks noChangeArrowheads="1"/>
          </p:cNvSpPr>
          <p:nvPr/>
        </p:nvSpPr>
        <p:spPr bwMode="gray">
          <a:xfrm>
            <a:off x="714216" y="1002030"/>
            <a:ext cx="802036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5: </a:t>
            </a:r>
            <a:r>
              <a:rPr lang="en-US" sz="2400" kern="0" dirty="0"/>
              <a:t>Describe Mendel’s Laws of inheritance</a:t>
            </a:r>
            <a:br>
              <a:rPr lang="en-US" sz="2400" kern="0" dirty="0"/>
            </a:br>
            <a:endParaRPr lang="en-AU" altLang="en-US" sz="2400" b="1" kern="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a:extLst>
              <a:ext uri="{FF2B5EF4-FFF2-40B4-BE49-F238E27FC236}">
                <a16:creationId xmlns:a16="http://schemas.microsoft.com/office/drawing/2014/main" id="{26774E2D-4AEA-0844-981E-EF5136BE573E}"/>
              </a:ext>
            </a:extLst>
          </p:cNvPr>
          <p:cNvSpPr>
            <a:spLocks noGrp="1" noChangeArrowheads="1"/>
          </p:cNvSpPr>
          <p:nvPr>
            <p:ph idx="1"/>
          </p:nvPr>
        </p:nvSpPr>
        <p:spPr>
          <a:xfrm>
            <a:off x="454025" y="1922463"/>
            <a:ext cx="4194175" cy="4114800"/>
          </a:xfrm>
        </p:spPr>
        <p:txBody>
          <a:bodyPr/>
          <a:lstStyle/>
          <a:p>
            <a:pPr marL="0" indent="0"/>
            <a:r>
              <a:rPr lang="en-US" altLang="en-US">
                <a:hlinkClick r:id="rId2"/>
              </a:rPr>
              <a:t>https://www.khanacademy.org/science/ap-biology/heredity/mendelian-genetics-ap/a/the-law-of-segregation</a:t>
            </a:r>
            <a:r>
              <a:rPr lang="en-US" altLang="en-US"/>
              <a:t> </a:t>
            </a:r>
          </a:p>
        </p:txBody>
      </p:sp>
      <p:pic>
        <p:nvPicPr>
          <p:cNvPr id="36867" name="Picture 2" descr="This illustration shows a monohybrid cross. In the P generation, one parent has a dominant yellow phenotype and the genotype YY, and the other parent has the recessive green phenotype and the genotype yy. Each parent produces one kind of gamete, resulting in an F_{1} generation with a dominant yellow phenotype and the genotype Yy. Self-pollination of the F_{1} generation results in an F_{2} generation with a 3 to 1 ratio of yellow to green peas. One out of three of the yellow pea plants has a dominant genotype of YY, and 2 out of 3 has the heterozygous genotype Yy. The homozygous recessive plant has the green phenotype and the genotype yy.">
            <a:extLst>
              <a:ext uri="{FF2B5EF4-FFF2-40B4-BE49-F238E27FC236}">
                <a16:creationId xmlns:a16="http://schemas.microsoft.com/office/drawing/2014/main" id="{D489A384-B060-4E46-B828-C183BA2782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1343025"/>
            <a:ext cx="38512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516ACC45-1F19-8F45-ADAB-C11D86E9DB70}"/>
              </a:ext>
            </a:extLst>
          </p:cNvPr>
          <p:cNvSpPr txBox="1">
            <a:spLocks noChangeArrowheads="1"/>
          </p:cNvSpPr>
          <p:nvPr/>
        </p:nvSpPr>
        <p:spPr bwMode="gray">
          <a:xfrm>
            <a:off x="638016" y="1000125"/>
            <a:ext cx="802036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5: </a:t>
            </a:r>
            <a:r>
              <a:rPr lang="en-US" sz="2400" kern="0" dirty="0"/>
              <a:t>Describe Mendel’s Laws of inheritance</a:t>
            </a:r>
            <a:br>
              <a:rPr lang="en-US" sz="2400" kern="0" dirty="0"/>
            </a:br>
            <a:endParaRPr lang="en-AU" altLang="en-US" sz="2400" b="1" kern="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287259A-355D-7B49-B310-C330C0E2790B}"/>
              </a:ext>
            </a:extLst>
          </p:cNvPr>
          <p:cNvSpPr txBox="1">
            <a:spLocks noChangeArrowheads="1"/>
          </p:cNvSpPr>
          <p:nvPr/>
        </p:nvSpPr>
        <p:spPr bwMode="gray">
          <a:xfrm>
            <a:off x="152400" y="152400"/>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Genetics introduction</a:t>
            </a:r>
          </a:p>
        </p:txBody>
      </p:sp>
      <p:sp>
        <p:nvSpPr>
          <p:cNvPr id="37891" name="TextBox 5">
            <a:extLst>
              <a:ext uri="{FF2B5EF4-FFF2-40B4-BE49-F238E27FC236}">
                <a16:creationId xmlns:a16="http://schemas.microsoft.com/office/drawing/2014/main" id="{88126E0D-6E73-1641-A05D-B67124FCFE2B}"/>
              </a:ext>
            </a:extLst>
          </p:cNvPr>
          <p:cNvSpPr txBox="1">
            <a:spLocks noChangeArrowheads="1"/>
          </p:cNvSpPr>
          <p:nvPr/>
        </p:nvSpPr>
        <p:spPr bwMode="auto">
          <a:xfrm>
            <a:off x="5410200" y="2219325"/>
            <a:ext cx="3373438"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r>
              <a:rPr lang="en-GB" altLang="en-US"/>
              <a:t>Two homozygous parents with different phenotypes can only produce heterozygous offspring.</a:t>
            </a:r>
          </a:p>
          <a:p>
            <a:endParaRPr lang="en-GB" altLang="en-US"/>
          </a:p>
          <a:p>
            <a:r>
              <a:rPr lang="en-GB" altLang="en-US"/>
              <a:t>The Characteristics of both parents are passed onto heterozygous offspring. Only the dominant allele will be observed in the offspring phenotype</a:t>
            </a:r>
          </a:p>
        </p:txBody>
      </p:sp>
      <p:pic>
        <p:nvPicPr>
          <p:cNvPr id="37892" name="Picture 1">
            <a:extLst>
              <a:ext uri="{FF2B5EF4-FFF2-40B4-BE49-F238E27FC236}">
                <a16:creationId xmlns:a16="http://schemas.microsoft.com/office/drawing/2014/main" id="{B5731759-0236-974D-B89A-02F7B48CE4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03388"/>
            <a:ext cx="4800600" cy="46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516ACC45-1F19-8F45-ADAB-C11D86E9DB70}"/>
              </a:ext>
            </a:extLst>
          </p:cNvPr>
          <p:cNvSpPr txBox="1">
            <a:spLocks noChangeArrowheads="1"/>
          </p:cNvSpPr>
          <p:nvPr/>
        </p:nvSpPr>
        <p:spPr bwMode="gray">
          <a:xfrm>
            <a:off x="714216" y="1017588"/>
            <a:ext cx="802036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5: </a:t>
            </a:r>
            <a:r>
              <a:rPr lang="en-US" sz="2400" kern="0" dirty="0"/>
              <a:t>Describe Mendel’s Laws of inheritance</a:t>
            </a:r>
            <a:br>
              <a:rPr lang="en-US" sz="2400" kern="0" dirty="0"/>
            </a:br>
            <a:endParaRPr lang="en-AU" altLang="en-US" sz="2400" b="1" kern="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16ACC45-1F19-8F45-ADAB-C11D86E9DB70}"/>
              </a:ext>
            </a:extLst>
          </p:cNvPr>
          <p:cNvSpPr txBox="1">
            <a:spLocks noChangeArrowheads="1"/>
          </p:cNvSpPr>
          <p:nvPr/>
        </p:nvSpPr>
        <p:spPr bwMode="gray">
          <a:xfrm>
            <a:off x="714216" y="1017588"/>
            <a:ext cx="802036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5: </a:t>
            </a:r>
            <a:r>
              <a:rPr lang="en-US" sz="2400" kern="0" dirty="0"/>
              <a:t>Describe Mendel’s Laws of inheritance</a:t>
            </a:r>
            <a:br>
              <a:rPr lang="en-US" sz="2400" kern="0" dirty="0"/>
            </a:br>
            <a:endParaRPr lang="en-AU" altLang="en-US" sz="2400" b="1" kern="0" dirty="0"/>
          </a:p>
        </p:txBody>
      </p:sp>
      <p:pic>
        <p:nvPicPr>
          <p:cNvPr id="39939" name="Picture 2" descr="II: Mendelian genetics - San Francisco de Paula, Science Department.">
            <a:extLst>
              <a:ext uri="{FF2B5EF4-FFF2-40B4-BE49-F238E27FC236}">
                <a16:creationId xmlns:a16="http://schemas.microsoft.com/office/drawing/2014/main" id="{AAF860F1-AF49-D342-A7CA-EDFC395245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438400"/>
            <a:ext cx="4711700" cy="377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Box 5">
            <a:extLst>
              <a:ext uri="{FF2B5EF4-FFF2-40B4-BE49-F238E27FC236}">
                <a16:creationId xmlns:a16="http://schemas.microsoft.com/office/drawing/2014/main" id="{77CE3ADA-D44D-5649-923B-B6B142B47812}"/>
              </a:ext>
            </a:extLst>
          </p:cNvPr>
          <p:cNvSpPr txBox="1">
            <a:spLocks noChangeArrowheads="1"/>
          </p:cNvSpPr>
          <p:nvPr/>
        </p:nvSpPr>
        <p:spPr bwMode="auto">
          <a:xfrm>
            <a:off x="2971800" y="2068513"/>
            <a:ext cx="114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AU" altLang="en-US"/>
              <a:t>aa</a:t>
            </a:r>
          </a:p>
        </p:txBody>
      </p:sp>
      <p:sp>
        <p:nvSpPr>
          <p:cNvPr id="39941" name="TextBox 7">
            <a:extLst>
              <a:ext uri="{FF2B5EF4-FFF2-40B4-BE49-F238E27FC236}">
                <a16:creationId xmlns:a16="http://schemas.microsoft.com/office/drawing/2014/main" id="{4D8D0608-E44A-9644-A8BA-9D91E11FEE17}"/>
              </a:ext>
            </a:extLst>
          </p:cNvPr>
          <p:cNvSpPr txBox="1">
            <a:spLocks noChangeArrowheads="1"/>
          </p:cNvSpPr>
          <p:nvPr/>
        </p:nvSpPr>
        <p:spPr bwMode="auto">
          <a:xfrm>
            <a:off x="5334000" y="207645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AU" altLang="en-US"/>
              <a:t>AA</a:t>
            </a:r>
          </a:p>
        </p:txBody>
      </p:sp>
      <p:sp>
        <p:nvSpPr>
          <p:cNvPr id="39942" name="TextBox 8">
            <a:extLst>
              <a:ext uri="{FF2B5EF4-FFF2-40B4-BE49-F238E27FC236}">
                <a16:creationId xmlns:a16="http://schemas.microsoft.com/office/drawing/2014/main" id="{12D9236B-05C6-2443-BBB5-921AC7B93979}"/>
              </a:ext>
            </a:extLst>
          </p:cNvPr>
          <p:cNvSpPr txBox="1">
            <a:spLocks noChangeArrowheads="1"/>
          </p:cNvSpPr>
          <p:nvPr/>
        </p:nvSpPr>
        <p:spPr bwMode="auto">
          <a:xfrm>
            <a:off x="4114800" y="620395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AU" altLang="en-US"/>
              <a:t>Aa</a:t>
            </a:r>
          </a:p>
        </p:txBody>
      </p:sp>
      <p:sp>
        <p:nvSpPr>
          <p:cNvPr id="39943" name="TextBox 9">
            <a:extLst>
              <a:ext uri="{FF2B5EF4-FFF2-40B4-BE49-F238E27FC236}">
                <a16:creationId xmlns:a16="http://schemas.microsoft.com/office/drawing/2014/main" id="{4E4BB137-BF22-A246-B1B4-6C6C8246915D}"/>
              </a:ext>
            </a:extLst>
          </p:cNvPr>
          <p:cNvSpPr txBox="1">
            <a:spLocks noChangeArrowheads="1"/>
          </p:cNvSpPr>
          <p:nvPr/>
        </p:nvSpPr>
        <p:spPr bwMode="auto">
          <a:xfrm>
            <a:off x="190500" y="2087563"/>
            <a:ext cx="2286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AU" altLang="en-US" b="1"/>
              <a:t>Law of Particulate or Dominance Inheritance</a:t>
            </a:r>
            <a:endParaRPr lang="en-AU"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3">
            <a:extLst>
              <a:ext uri="{FF2B5EF4-FFF2-40B4-BE49-F238E27FC236}">
                <a16:creationId xmlns:a16="http://schemas.microsoft.com/office/drawing/2014/main" id="{2BC6C9D1-2ADD-1A42-B7E4-12E4AC146239}"/>
              </a:ext>
            </a:extLst>
          </p:cNvPr>
          <p:cNvGrpSpPr>
            <a:grpSpLocks/>
          </p:cNvGrpSpPr>
          <p:nvPr/>
        </p:nvGrpSpPr>
        <p:grpSpPr bwMode="auto">
          <a:xfrm>
            <a:off x="920750" y="838200"/>
            <a:ext cx="8174038" cy="5257800"/>
            <a:chOff x="933449" y="4648199"/>
            <a:chExt cx="9791920" cy="1477644"/>
          </a:xfrm>
        </p:grpSpPr>
        <p:grpSp>
          <p:nvGrpSpPr>
            <p:cNvPr id="7172" name="Group 4">
              <a:extLst>
                <a:ext uri="{FF2B5EF4-FFF2-40B4-BE49-F238E27FC236}">
                  <a16:creationId xmlns:a16="http://schemas.microsoft.com/office/drawing/2014/main" id="{6D4F628B-640F-AD4A-BA1D-821C239D922E}"/>
                </a:ext>
              </a:extLst>
            </p:cNvPr>
            <p:cNvGrpSpPr>
              <a:grpSpLocks/>
            </p:cNvGrpSpPr>
            <p:nvPr/>
          </p:nvGrpSpPr>
          <p:grpSpPr bwMode="auto">
            <a:xfrm>
              <a:off x="933449" y="4648199"/>
              <a:ext cx="9791920" cy="1477644"/>
              <a:chOff x="933449" y="4648199"/>
              <a:chExt cx="9791920" cy="1477644"/>
            </a:xfrm>
          </p:grpSpPr>
          <p:sp>
            <p:nvSpPr>
              <p:cNvPr id="9" name="Text Box 3">
                <a:extLst>
                  <a:ext uri="{FF2B5EF4-FFF2-40B4-BE49-F238E27FC236}">
                    <a16:creationId xmlns:a16="http://schemas.microsoft.com/office/drawing/2014/main" id="{5074A3BB-FB2C-EB40-84A9-C618FCA07EA1}"/>
                  </a:ext>
                </a:extLst>
              </p:cNvPr>
              <p:cNvSpPr txBox="1"/>
              <p:nvPr/>
            </p:nvSpPr>
            <p:spPr>
              <a:xfrm>
                <a:off x="933449" y="4648199"/>
                <a:ext cx="9620766" cy="1477644"/>
              </a:xfrm>
              <a:prstGeom prst="rect">
                <a:avLst/>
              </a:prstGeom>
              <a:solidFill>
                <a:schemeClr val="bg1">
                  <a:lumMod val="85000"/>
                </a:schemeClr>
              </a:solidFill>
              <a:ln w="6350">
                <a:solidFill>
                  <a:prstClr val="black"/>
                </a:solidFill>
              </a:ln>
            </p:spPr>
            <p:txBody>
              <a:bodyPr/>
              <a:lstStyle/>
              <a:p>
                <a:pPr defTabSz="685800">
                  <a:defRPr/>
                </a:pPr>
                <a:r>
                  <a:rPr lang="en-AU">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18439" name="Text Box 27">
                <a:extLst>
                  <a:ext uri="{FF2B5EF4-FFF2-40B4-BE49-F238E27FC236}">
                    <a16:creationId xmlns:a16="http://schemas.microsoft.com/office/drawing/2014/main" id="{0570E1E9-399D-5446-9BA9-C3C6756A01BF}"/>
                  </a:ext>
                </a:extLst>
              </p:cNvPr>
              <p:cNvSpPr txBox="1">
                <a:spLocks noChangeArrowheads="1"/>
              </p:cNvSpPr>
              <p:nvPr/>
            </p:nvSpPr>
            <p:spPr bwMode="auto">
              <a:xfrm>
                <a:off x="2937854" y="4654445"/>
                <a:ext cx="7787515" cy="1312123"/>
              </a:xfrm>
              <a:prstGeom prst="rect">
                <a:avLst/>
              </a:prstGeom>
              <a:noFill/>
              <a:ln>
                <a:noFill/>
              </a:ln>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en-AU" dirty="0"/>
                  <a:t>Frequencies of genotypes and phenotypes of offspring are determined by patterns of inheritance, including dominance, autosomal and sex-linked alleles, multiple alleles and polygenes</a:t>
                </a:r>
              </a:p>
              <a:p>
                <a:pPr>
                  <a:defRPr/>
                </a:pPr>
                <a:r>
                  <a:rPr lang="en-AU" dirty="0"/>
                  <a:t> </a:t>
                </a:r>
              </a:p>
              <a:p>
                <a:pPr>
                  <a:defRPr/>
                </a:pPr>
                <a:r>
                  <a:rPr lang="en-AU" dirty="0"/>
                  <a:t>Conduct investigations, including the use of probabilities to predict inheritance patterns safely, competently and methodically for the collection of valid and reliable data (SIS)</a:t>
                </a:r>
              </a:p>
              <a:p>
                <a:pPr>
                  <a:defRPr/>
                </a:pPr>
                <a:r>
                  <a:rPr lang="en-AU" dirty="0"/>
                  <a:t> </a:t>
                </a:r>
              </a:p>
              <a:p>
                <a:pPr>
                  <a:defRPr/>
                </a:pPr>
                <a:r>
                  <a:rPr lang="en-AU" dirty="0"/>
                  <a:t>Select, construct and use appropriate representations, including Punnet squares, to communicate conceptual understanding, solve problems and make predictions (SIS)</a:t>
                </a:r>
              </a:p>
              <a:p>
                <a:pPr>
                  <a:defRPr/>
                </a:pPr>
                <a:endParaRPr lang="en-AU" altLang="en-US"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defRPr/>
                </a:pPr>
                <a:endParaRPr lang="en-AU" altLang="en-US"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defRPr/>
                </a:pPr>
                <a:r>
                  <a:rPr lang="en-AU" altLang="en-US" dirty="0">
                    <a:solidFill>
                      <a:srgbClr val="000000"/>
                    </a:solidFill>
                    <a:latin typeface="+mn-lt"/>
                    <a:ea typeface="Calibri" panose="020F0502020204030204" pitchFamily="34" charset="0"/>
                    <a:cs typeface="Times New Roman" panose="02020603050405020304" pitchFamily="18" charset="0"/>
                  </a:rPr>
                  <a:t>Use punnet squares and pedigrees to show the frequencies of </a:t>
                </a:r>
                <a:r>
                  <a:rPr lang="en-AU" dirty="0">
                    <a:latin typeface="+mn-lt"/>
                  </a:rPr>
                  <a:t>genotypes and phenotypes of offspring are determined by patterns of inheritance, including dominance, autosomal and sex-linked alleles, multiple alleles and polygenes</a:t>
                </a:r>
              </a:p>
              <a:p>
                <a:pPr>
                  <a:defRPr/>
                </a:pPr>
                <a:endParaRPr lang="en-AU" altLang="en-US"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grpSp>
        <p:sp>
          <p:nvSpPr>
            <p:cNvPr id="8" name="Text Box 31">
              <a:extLst>
                <a:ext uri="{FF2B5EF4-FFF2-40B4-BE49-F238E27FC236}">
                  <a16:creationId xmlns:a16="http://schemas.microsoft.com/office/drawing/2014/main" id="{389A9885-3B6C-2A4E-BD52-2DC124653874}"/>
                </a:ext>
              </a:extLst>
            </p:cNvPr>
            <p:cNvSpPr txBox="1"/>
            <p:nvPr/>
          </p:nvSpPr>
          <p:spPr bwMode="auto">
            <a:xfrm>
              <a:off x="1023592" y="4652483"/>
              <a:ext cx="1846190" cy="266083"/>
            </a:xfrm>
            <a:prstGeom prst="rect">
              <a:avLst/>
            </a:prstGeom>
            <a:noFill/>
            <a:ln>
              <a:noFill/>
            </a:ln>
          </p:spPr>
          <p:txBody>
            <a:bodyPr wrap="none">
              <a:spAutoFit/>
            </a:bodyPr>
            <a:lstStyle/>
            <a:p>
              <a:pPr defTabSz="685800">
                <a:defRPr/>
              </a:pPr>
              <a:r>
                <a:rPr lang="en-AU" sz="1950" b="1" dirty="0">
                  <a:ln w="10160" cap="flat" cmpd="sng" algn="ctr">
                    <a:solidFill>
                      <a:srgbClr val="5B9BD5"/>
                    </a:solidFill>
                    <a:prstDash val="solid"/>
                    <a:round/>
                  </a:ln>
                  <a:solidFill>
                    <a:srgbClr val="FFFFFF"/>
                  </a:solid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Syllabus:</a:t>
              </a:r>
              <a:endParaRPr lang="en-AU" sz="195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grpSp>
      <p:sp>
        <p:nvSpPr>
          <p:cNvPr id="10" name="Text Box 31">
            <a:extLst>
              <a:ext uri="{FF2B5EF4-FFF2-40B4-BE49-F238E27FC236}">
                <a16:creationId xmlns:a16="http://schemas.microsoft.com/office/drawing/2014/main" id="{60D8CDFC-DEB6-8F40-A23F-F52715779A24}"/>
              </a:ext>
            </a:extLst>
          </p:cNvPr>
          <p:cNvSpPr txBox="1"/>
          <p:nvPr/>
        </p:nvSpPr>
        <p:spPr bwMode="auto">
          <a:xfrm>
            <a:off x="920918" y="4648200"/>
            <a:ext cx="1691489" cy="692497"/>
          </a:xfrm>
          <a:prstGeom prst="rect">
            <a:avLst/>
          </a:prstGeom>
          <a:noFill/>
          <a:ln>
            <a:noFill/>
          </a:ln>
        </p:spPr>
        <p:txBody>
          <a:bodyPr wrap="none">
            <a:spAutoFit/>
          </a:bodyPr>
          <a:lstStyle/>
          <a:p>
            <a:pPr defTabSz="685800">
              <a:defRPr/>
            </a:pPr>
            <a:r>
              <a:rPr lang="en-AU" sz="1950" b="1" dirty="0">
                <a:ln w="10160" cap="flat" cmpd="sng" algn="ctr">
                  <a:solidFill>
                    <a:srgbClr val="5B9BD5"/>
                  </a:solidFill>
                  <a:prstDash val="solid"/>
                  <a:round/>
                </a:ln>
                <a:solidFill>
                  <a:srgbClr val="FFFFFF"/>
                </a:solid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Essential </a:t>
            </a:r>
            <a:br>
              <a:rPr lang="en-AU" sz="1950" b="1" dirty="0">
                <a:ln w="10160" cap="flat" cmpd="sng" algn="ctr">
                  <a:solidFill>
                    <a:srgbClr val="5B9BD5"/>
                  </a:solidFill>
                  <a:prstDash val="solid"/>
                  <a:round/>
                </a:ln>
                <a:solidFill>
                  <a:srgbClr val="FFFFFF"/>
                </a:solid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br>
            <a:r>
              <a:rPr lang="en-AU" sz="1950" b="1" dirty="0">
                <a:ln w="10160" cap="flat" cmpd="sng" algn="ctr">
                  <a:solidFill>
                    <a:srgbClr val="5B9BD5"/>
                  </a:solidFill>
                  <a:prstDash val="solid"/>
                  <a:round/>
                </a:ln>
                <a:solidFill>
                  <a:srgbClr val="FFFFFF"/>
                </a:solid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Question:</a:t>
            </a:r>
            <a:endParaRPr lang="en-AU" sz="195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16ACC45-1F19-8F45-ADAB-C11D86E9DB70}"/>
              </a:ext>
            </a:extLst>
          </p:cNvPr>
          <p:cNvSpPr txBox="1">
            <a:spLocks noChangeArrowheads="1"/>
          </p:cNvSpPr>
          <p:nvPr/>
        </p:nvSpPr>
        <p:spPr bwMode="gray">
          <a:xfrm>
            <a:off x="714216" y="1017588"/>
            <a:ext cx="802036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5: </a:t>
            </a:r>
            <a:r>
              <a:rPr lang="en-US" sz="2400" kern="0" dirty="0"/>
              <a:t>Describe Mendel’s Laws of inheritance</a:t>
            </a:r>
            <a:br>
              <a:rPr lang="en-US" sz="2400" kern="0" dirty="0"/>
            </a:br>
            <a:endParaRPr lang="en-AU" altLang="en-US" sz="2400" b="1" kern="0" dirty="0"/>
          </a:p>
        </p:txBody>
      </p:sp>
      <p:pic>
        <p:nvPicPr>
          <p:cNvPr id="41987" name="Picture 2" descr="Mendelian Genetics | Biological Principles">
            <a:extLst>
              <a:ext uri="{FF2B5EF4-FFF2-40B4-BE49-F238E27FC236}">
                <a16:creationId xmlns:a16="http://schemas.microsoft.com/office/drawing/2014/main" id="{E2D92D2B-9BDB-3B40-9588-139F0F0390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828800"/>
            <a:ext cx="7162800"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Box 1">
            <a:extLst>
              <a:ext uri="{FF2B5EF4-FFF2-40B4-BE49-F238E27FC236}">
                <a16:creationId xmlns:a16="http://schemas.microsoft.com/office/drawing/2014/main" id="{D325C3E1-B94F-8F4E-ACB4-715ED1112EA8}"/>
              </a:ext>
            </a:extLst>
          </p:cNvPr>
          <p:cNvSpPr txBox="1">
            <a:spLocks noChangeArrowheads="1"/>
          </p:cNvSpPr>
          <p:nvPr/>
        </p:nvSpPr>
        <p:spPr bwMode="auto">
          <a:xfrm>
            <a:off x="304800" y="1828800"/>
            <a:ext cx="2971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AU" altLang="en-US" b="1"/>
              <a:t>Law of independent Assortment</a:t>
            </a:r>
          </a:p>
          <a:p>
            <a:endParaRPr lang="en-AU" altLang="en-US"/>
          </a:p>
          <a:p>
            <a:r>
              <a:rPr lang="en-AU" altLang="en-US"/>
              <a:t>Alleles from 2 unlinked genes segregate independently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A graphic with 2 columns, the first with the heading “Phenotype” and the second with the heading “Genotype.” In the phenotype column, one yellow pea plant cross-fertilizes with one green pea plant. The first generation of offspring is 100 percent yellow pea plants. After self-fertilization of these yellow pea offspring, 75 percent of the second generation offspring have yellow peas and 25 percent have green peas. The genotype column shows the first generation offspring as 100 percent Yy, and the second generation as 25 percent YY, 50 percent Yy, and 25 percent yy.">
            <a:extLst>
              <a:ext uri="{FF2B5EF4-FFF2-40B4-BE49-F238E27FC236}">
                <a16:creationId xmlns:a16="http://schemas.microsoft.com/office/drawing/2014/main" id="{4CDC8A0A-E88B-BB43-869E-F6BF625B2C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5388" y="1793875"/>
            <a:ext cx="512127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Box 5">
            <a:extLst>
              <a:ext uri="{FF2B5EF4-FFF2-40B4-BE49-F238E27FC236}">
                <a16:creationId xmlns:a16="http://schemas.microsoft.com/office/drawing/2014/main" id="{4B7CBA3D-D680-0447-8DB5-D36EF0B2F2E3}"/>
              </a:ext>
            </a:extLst>
          </p:cNvPr>
          <p:cNvSpPr txBox="1">
            <a:spLocks noChangeArrowheads="1"/>
          </p:cNvSpPr>
          <p:nvPr/>
        </p:nvSpPr>
        <p:spPr bwMode="auto">
          <a:xfrm>
            <a:off x="179388" y="2071688"/>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AU" altLang="en-US" b="1"/>
              <a:t>1. Monohybrid cross </a:t>
            </a:r>
          </a:p>
        </p:txBody>
      </p:sp>
      <p:pic>
        <p:nvPicPr>
          <p:cNvPr id="44036" name="TextBox 8">
            <a:extLst>
              <a:ext uri="{FF2B5EF4-FFF2-40B4-BE49-F238E27FC236}">
                <a16:creationId xmlns:a16="http://schemas.microsoft.com/office/drawing/2014/main" id="{7286175E-1BA3-D44F-8856-77BDDA38A5D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2425700"/>
            <a:ext cx="36703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516ACC45-1F19-8F45-ADAB-C11D86E9DB70}"/>
              </a:ext>
            </a:extLst>
          </p:cNvPr>
          <p:cNvSpPr txBox="1">
            <a:spLocks noChangeArrowheads="1"/>
          </p:cNvSpPr>
          <p:nvPr/>
        </p:nvSpPr>
        <p:spPr bwMode="gray">
          <a:xfrm>
            <a:off x="714216" y="1017588"/>
            <a:ext cx="802036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6: </a:t>
            </a:r>
            <a:r>
              <a:rPr lang="en-US" kern="0" dirty="0"/>
              <a:t>Explain what a Monohybrid cross is &amp; state the ratios observed in the F</a:t>
            </a:r>
            <a:r>
              <a:rPr lang="en-US" kern="0" baseline="-25000" dirty="0"/>
              <a:t>1</a:t>
            </a:r>
            <a:r>
              <a:rPr lang="en-US" kern="0" dirty="0"/>
              <a:t> and F</a:t>
            </a:r>
            <a:r>
              <a:rPr lang="en-US" kern="0" baseline="-25000" dirty="0"/>
              <a:t>2</a:t>
            </a:r>
            <a:r>
              <a:rPr lang="en-US" kern="0" dirty="0"/>
              <a:t> generations</a:t>
            </a:r>
            <a:br>
              <a:rPr lang="en-US" kern="0" dirty="0"/>
            </a:br>
            <a:endParaRPr lang="en-AU" altLang="en-US" b="1" kern="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A graphic with 2 columns, the first with the heading “Phenotype” and the second with the heading “Genotype.” In the phenotype column, one yellow pea plant cross-fertilizes with one green pea plant. The first generation of offspring is 100 percent yellow pea plants. After self-fertilization of these yellow pea offspring, 75 percent of the second generation offspring have yellow peas and 25 percent have green peas. The genotype column shows the first generation offspring as 100 percent Yy, and the second generation as 25 percent YY, 50 percent Yy, and 25 percent yy.">
            <a:extLst>
              <a:ext uri="{FF2B5EF4-FFF2-40B4-BE49-F238E27FC236}">
                <a16:creationId xmlns:a16="http://schemas.microsoft.com/office/drawing/2014/main" id="{BAC4C401-2E7B-EE42-883F-A180B4D66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7838" y="2098675"/>
            <a:ext cx="4679950"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Box 5">
            <a:extLst>
              <a:ext uri="{FF2B5EF4-FFF2-40B4-BE49-F238E27FC236}">
                <a16:creationId xmlns:a16="http://schemas.microsoft.com/office/drawing/2014/main" id="{B3A7429D-CCCB-0248-8072-31D005EC4B20}"/>
              </a:ext>
            </a:extLst>
          </p:cNvPr>
          <p:cNvSpPr txBox="1">
            <a:spLocks noChangeArrowheads="1"/>
          </p:cNvSpPr>
          <p:nvPr/>
        </p:nvSpPr>
        <p:spPr bwMode="auto">
          <a:xfrm>
            <a:off x="176213" y="180022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AU" altLang="en-US" b="1"/>
              <a:t>1. Monohybrid cross </a:t>
            </a:r>
          </a:p>
        </p:txBody>
      </p:sp>
      <p:pic>
        <p:nvPicPr>
          <p:cNvPr id="45060" name="TextBox 8">
            <a:extLst>
              <a:ext uri="{FF2B5EF4-FFF2-40B4-BE49-F238E27FC236}">
                <a16:creationId xmlns:a16="http://schemas.microsoft.com/office/drawing/2014/main" id="{9A5BEA60-F99D-0940-AE69-5071854839D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2133600"/>
            <a:ext cx="40132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516ACC45-1F19-8F45-ADAB-C11D86E9DB70}"/>
              </a:ext>
            </a:extLst>
          </p:cNvPr>
          <p:cNvSpPr txBox="1">
            <a:spLocks noChangeArrowheads="1"/>
          </p:cNvSpPr>
          <p:nvPr/>
        </p:nvSpPr>
        <p:spPr bwMode="gray">
          <a:xfrm>
            <a:off x="714216" y="1017588"/>
            <a:ext cx="802036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6: </a:t>
            </a:r>
            <a:r>
              <a:rPr lang="en-US" kern="0" dirty="0"/>
              <a:t>Describe Explain when Monohybrid cross is &amp; state the ratios observed in the F</a:t>
            </a:r>
            <a:r>
              <a:rPr lang="en-US" kern="0" baseline="-25000" dirty="0"/>
              <a:t>1</a:t>
            </a:r>
            <a:r>
              <a:rPr lang="en-US" kern="0" dirty="0"/>
              <a:t> and F</a:t>
            </a:r>
            <a:r>
              <a:rPr lang="en-US" kern="0" baseline="-25000" dirty="0"/>
              <a:t>2</a:t>
            </a:r>
            <a:r>
              <a:rPr lang="en-US" kern="0" dirty="0"/>
              <a:t> generations</a:t>
            </a:r>
            <a:br>
              <a:rPr lang="en-US" kern="0" dirty="0"/>
            </a:br>
            <a:endParaRPr lang="en-AU" altLang="en-US" b="1" kern="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624CAFC8-EC72-A14F-925C-8230308B42A9}"/>
              </a:ext>
            </a:extLst>
          </p:cNvPr>
          <p:cNvSpPr>
            <a:spLocks noGrp="1" noChangeArrowheads="1"/>
          </p:cNvSpPr>
          <p:nvPr>
            <p:ph type="title"/>
          </p:nvPr>
        </p:nvSpPr>
        <p:spPr>
          <a:xfrm>
            <a:off x="152400" y="152400"/>
            <a:ext cx="4572000" cy="457200"/>
          </a:xfrm>
        </p:spPr>
        <p:txBody>
          <a:bodyPr/>
          <a:lstStyle/>
          <a:p>
            <a:pPr eaLnBrk="1" hangingPunct="1"/>
            <a:r>
              <a:rPr lang="en-US" altLang="en-US" sz="2400" b="1">
                <a:solidFill>
                  <a:schemeClr val="bg1"/>
                </a:solidFill>
                <a:cs typeface="Arial" panose="020B0604020202020204" pitchFamily="34" charset="0"/>
              </a:rPr>
              <a:t>Genetics introduction</a:t>
            </a:r>
          </a:p>
        </p:txBody>
      </p:sp>
      <p:pic>
        <p:nvPicPr>
          <p:cNvPr id="46083" name="TextBox 5">
            <a:extLst>
              <a:ext uri="{FF2B5EF4-FFF2-40B4-BE49-F238E27FC236}">
                <a16:creationId xmlns:a16="http://schemas.microsoft.com/office/drawing/2014/main" id="{DAF34992-D8AD-4045-AEF6-C46B42434E5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 y="1930400"/>
            <a:ext cx="38735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2" descr="A graphic with 2 columns, the first with the heading “Phenotype” and the second with the heading “Genotype.” In the phenotype column, one yellow pea plant cross-fertilizes with one green pea plant. The first generation of offspring is 100 percent yellow pea plants. After self-fertilization of these yellow pea offspring, 75 percent of the second generation offspring have yellow peas and 25 percent have green peas. The genotype column shows the first generation offspring as 100 percent Yy, and the second generation as 25 percent YY, 50 percent Yy, and 25 percent yy.">
            <a:extLst>
              <a:ext uri="{FF2B5EF4-FFF2-40B4-BE49-F238E27FC236}">
                <a16:creationId xmlns:a16="http://schemas.microsoft.com/office/drawing/2014/main" id="{2173D742-26B0-6342-A8D7-FFA43A1D27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4013" y="2062163"/>
            <a:ext cx="4679950"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Box 1">
            <a:extLst>
              <a:ext uri="{FF2B5EF4-FFF2-40B4-BE49-F238E27FC236}">
                <a16:creationId xmlns:a16="http://schemas.microsoft.com/office/drawing/2014/main" id="{BFDF0722-4E73-2C49-8B82-669CDCA7CD52}"/>
              </a:ext>
            </a:extLst>
          </p:cNvPr>
          <p:cNvSpPr txBox="1">
            <a:spLocks noChangeArrowheads="1"/>
          </p:cNvSpPr>
          <p:nvPr/>
        </p:nvSpPr>
        <p:spPr bwMode="auto">
          <a:xfrm>
            <a:off x="587375" y="5484813"/>
            <a:ext cx="6858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a:hlinkClick r:id="rId5"/>
              </a:rPr>
              <a:t>https://www.youtube.com/watch?v=i-0rSv6oxSY</a:t>
            </a:r>
            <a:r>
              <a:rPr lang="en-US" altLang="en-US"/>
              <a:t> </a:t>
            </a:r>
          </a:p>
        </p:txBody>
      </p:sp>
      <p:sp>
        <p:nvSpPr>
          <p:cNvPr id="46086" name="TextBox 2">
            <a:extLst>
              <a:ext uri="{FF2B5EF4-FFF2-40B4-BE49-F238E27FC236}">
                <a16:creationId xmlns:a16="http://schemas.microsoft.com/office/drawing/2014/main" id="{01018A49-76F2-9C4C-B11A-67082706E378}"/>
              </a:ext>
            </a:extLst>
          </p:cNvPr>
          <p:cNvSpPr txBox="1">
            <a:spLocks noChangeArrowheads="1"/>
          </p:cNvSpPr>
          <p:nvPr/>
        </p:nvSpPr>
        <p:spPr bwMode="auto">
          <a:xfrm>
            <a:off x="685800" y="5070475"/>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a:t>WATCH:</a:t>
            </a:r>
          </a:p>
        </p:txBody>
      </p:sp>
      <p:sp>
        <p:nvSpPr>
          <p:cNvPr id="8" name="Title 1">
            <a:extLst>
              <a:ext uri="{FF2B5EF4-FFF2-40B4-BE49-F238E27FC236}">
                <a16:creationId xmlns:a16="http://schemas.microsoft.com/office/drawing/2014/main" id="{516ACC45-1F19-8F45-ADAB-C11D86E9DB70}"/>
              </a:ext>
            </a:extLst>
          </p:cNvPr>
          <p:cNvSpPr txBox="1">
            <a:spLocks noChangeArrowheads="1"/>
          </p:cNvSpPr>
          <p:nvPr/>
        </p:nvSpPr>
        <p:spPr bwMode="gray">
          <a:xfrm>
            <a:off x="714216" y="1017588"/>
            <a:ext cx="802036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6: </a:t>
            </a:r>
            <a:r>
              <a:rPr lang="en-US" kern="0" dirty="0"/>
              <a:t>Describe Explain when Monohybrid cross is &amp; state the ratios observed in the F</a:t>
            </a:r>
            <a:r>
              <a:rPr lang="en-US" kern="0" baseline="-25000" dirty="0"/>
              <a:t>1</a:t>
            </a:r>
            <a:r>
              <a:rPr lang="en-US" kern="0" dirty="0"/>
              <a:t> and F</a:t>
            </a:r>
            <a:r>
              <a:rPr lang="en-US" kern="0" baseline="-25000" dirty="0"/>
              <a:t>2</a:t>
            </a:r>
            <a:r>
              <a:rPr lang="en-US" kern="0" dirty="0"/>
              <a:t> generations</a:t>
            </a:r>
            <a:br>
              <a:rPr lang="en-US" kern="0" dirty="0"/>
            </a:br>
            <a:endParaRPr lang="en-AU" altLang="en-US" b="1" kern="0" dirty="0"/>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C8ACA9-48CE-0C42-8CA0-EF6801F4340C}"/>
              </a:ext>
            </a:extLst>
          </p:cNvPr>
          <p:cNvSpPr>
            <a:spLocks noGrp="1"/>
          </p:cNvSpPr>
          <p:nvPr>
            <p:ph idx="1"/>
          </p:nvPr>
        </p:nvSpPr>
        <p:spPr>
          <a:xfrm>
            <a:off x="457200" y="2438400"/>
            <a:ext cx="8229600" cy="4114800"/>
          </a:xfrm>
        </p:spPr>
        <p:txBody>
          <a:bodyPr/>
          <a:lstStyle/>
          <a:p>
            <a:pPr>
              <a:buFontTx/>
              <a:buAutoNum type="arabicPeriod"/>
              <a:defRPr/>
            </a:pPr>
            <a:r>
              <a:rPr lang="en-US" dirty="0"/>
              <a:t>A pure-breeding purple plant with a pure-breeding white plant</a:t>
            </a:r>
          </a:p>
          <a:p>
            <a:pPr>
              <a:buFontTx/>
              <a:buAutoNum type="arabicPeriod"/>
              <a:defRPr/>
            </a:pPr>
            <a:r>
              <a:rPr lang="en-US" dirty="0"/>
              <a:t>A cross between two pea plants of the F</a:t>
            </a:r>
            <a:r>
              <a:rPr lang="en-US" baseline="-25000" dirty="0"/>
              <a:t>1 </a:t>
            </a:r>
            <a:r>
              <a:rPr lang="en-US" dirty="0"/>
              <a:t>generation from the parental cross in Question 1</a:t>
            </a:r>
          </a:p>
          <a:p>
            <a:pPr marL="0" indent="0">
              <a:defRPr/>
            </a:pPr>
            <a:r>
              <a:rPr lang="en-US" dirty="0"/>
              <a:t>Read pages 138 – 133 Biology WA ATAR Units 3 &amp; 4. Take note of the sample marking allocation for a question on monohybrid inheritance. </a:t>
            </a:r>
          </a:p>
        </p:txBody>
      </p:sp>
      <p:sp>
        <p:nvSpPr>
          <p:cNvPr id="5" name="Title 1">
            <a:extLst>
              <a:ext uri="{FF2B5EF4-FFF2-40B4-BE49-F238E27FC236}">
                <a16:creationId xmlns:a16="http://schemas.microsoft.com/office/drawing/2014/main" id="{516ACC45-1F19-8F45-ADAB-C11D86E9DB70}"/>
              </a:ext>
            </a:extLst>
          </p:cNvPr>
          <p:cNvSpPr txBox="1">
            <a:spLocks noChangeArrowheads="1"/>
          </p:cNvSpPr>
          <p:nvPr/>
        </p:nvSpPr>
        <p:spPr bwMode="gray">
          <a:xfrm>
            <a:off x="662623" y="1371600"/>
            <a:ext cx="802036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7: </a:t>
            </a:r>
            <a:r>
              <a:rPr lang="en-US" kern="0" dirty="0"/>
              <a:t>Using the alleles P and p, draw a </a:t>
            </a:r>
            <a:r>
              <a:rPr lang="en-US" kern="0" dirty="0" err="1"/>
              <a:t>punnet</a:t>
            </a:r>
            <a:r>
              <a:rPr lang="en-US" kern="0" dirty="0"/>
              <a:t> square to show the ratio of pea plants with purple to white flowers among the offspring from the following crosses:</a:t>
            </a:r>
            <a:br>
              <a:rPr lang="en-US" kern="0" dirty="0"/>
            </a:br>
            <a:endParaRPr lang="en-AU" altLang="en-US" b="1" kern="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977EA585-212F-8A4B-869F-DFB07C68352F}"/>
              </a:ext>
            </a:extLst>
          </p:cNvPr>
          <p:cNvSpPr>
            <a:spLocks noGrp="1" noChangeArrowheads="1"/>
          </p:cNvSpPr>
          <p:nvPr>
            <p:ph type="title"/>
          </p:nvPr>
        </p:nvSpPr>
        <p:spPr>
          <a:xfrm>
            <a:off x="152400" y="152400"/>
            <a:ext cx="4572000" cy="457200"/>
          </a:xfrm>
        </p:spPr>
        <p:txBody>
          <a:bodyPr/>
          <a:lstStyle/>
          <a:p>
            <a:pPr eaLnBrk="1" hangingPunct="1"/>
            <a:r>
              <a:rPr lang="en-US" altLang="en-US" sz="2400" b="1">
                <a:solidFill>
                  <a:schemeClr val="bg1"/>
                </a:solidFill>
                <a:cs typeface="Arial" panose="020B0604020202020204" pitchFamily="34" charset="0"/>
              </a:rPr>
              <a:t>The test cross</a:t>
            </a:r>
          </a:p>
        </p:txBody>
      </p:sp>
      <p:sp>
        <p:nvSpPr>
          <p:cNvPr id="50179" name="TextBox 5">
            <a:extLst>
              <a:ext uri="{FF2B5EF4-FFF2-40B4-BE49-F238E27FC236}">
                <a16:creationId xmlns:a16="http://schemas.microsoft.com/office/drawing/2014/main" id="{8776BC14-360A-354B-BDE7-9C92BDA4046C}"/>
              </a:ext>
            </a:extLst>
          </p:cNvPr>
          <p:cNvSpPr txBox="1">
            <a:spLocks noChangeArrowheads="1"/>
          </p:cNvSpPr>
          <p:nvPr/>
        </p:nvSpPr>
        <p:spPr bwMode="auto">
          <a:xfrm>
            <a:off x="93663" y="1820863"/>
            <a:ext cx="6270625"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a:spcBef>
                <a:spcPct val="0"/>
              </a:spcBef>
              <a:buFontTx/>
              <a:buChar char="•"/>
            </a:pPr>
            <a:r>
              <a:rPr lang="en-AU" altLang="en-US"/>
              <a:t>If an organism’s genotype is unknown, and it is displaying a dominant phenotype, the genotype can be determined by performing a </a:t>
            </a:r>
            <a:r>
              <a:rPr lang="en-AU" altLang="en-US" b="1"/>
              <a:t>test cross</a:t>
            </a:r>
            <a:r>
              <a:rPr lang="en-AU" altLang="en-US"/>
              <a:t>.</a:t>
            </a:r>
          </a:p>
          <a:p>
            <a:pPr>
              <a:spcBef>
                <a:spcPct val="0"/>
              </a:spcBef>
            </a:pPr>
            <a:endParaRPr lang="en-AU" altLang="en-US"/>
          </a:p>
          <a:p>
            <a:pPr>
              <a:spcBef>
                <a:spcPct val="0"/>
              </a:spcBef>
              <a:buFontTx/>
              <a:buChar char="•"/>
            </a:pPr>
            <a:r>
              <a:rPr lang="en-AU" altLang="en-US"/>
              <a:t>The cross is usually with an organism that is homozygous recessive at the locus in question.</a:t>
            </a:r>
          </a:p>
          <a:p>
            <a:pPr>
              <a:spcBef>
                <a:spcPct val="0"/>
              </a:spcBef>
            </a:pPr>
            <a:endParaRPr lang="en-AU" altLang="en-US"/>
          </a:p>
          <a:p>
            <a:pPr>
              <a:spcBef>
                <a:spcPct val="0"/>
              </a:spcBef>
              <a:buFontTx/>
              <a:buChar char="•"/>
            </a:pPr>
            <a:r>
              <a:rPr lang="en-AU" altLang="en-US"/>
              <a:t>The ratio of phenotypes in the offspring reveals the unknown genotype.</a:t>
            </a:r>
          </a:p>
        </p:txBody>
      </p:sp>
      <p:sp>
        <p:nvSpPr>
          <p:cNvPr id="21509" name="TextBox 4">
            <a:extLst>
              <a:ext uri="{FF2B5EF4-FFF2-40B4-BE49-F238E27FC236}">
                <a16:creationId xmlns:a16="http://schemas.microsoft.com/office/drawing/2014/main" id="{03A31111-7283-464D-A27C-C6DF9DA105AC}"/>
              </a:ext>
            </a:extLst>
          </p:cNvPr>
          <p:cNvSpPr>
            <a:spLocks noChangeArrowheads="1"/>
          </p:cNvSpPr>
          <p:nvPr/>
        </p:nvSpPr>
        <p:spPr bwMode="auto">
          <a:xfrm>
            <a:off x="1295400" y="4724400"/>
            <a:ext cx="2663825" cy="1123950"/>
          </a:xfrm>
          <a:prstGeom prst="roundRect">
            <a:avLst>
              <a:gd name="adj" fmla="val 16667"/>
            </a:avLst>
          </a:prstGeom>
          <a:solidFill>
            <a:schemeClr val="bg2">
              <a:lumMod val="20000"/>
              <a:lumOff val="80000"/>
            </a:schemeClr>
          </a:solidFill>
          <a:ln w="19050">
            <a:solidFill>
              <a:schemeClr val="accent1"/>
            </a:solidFill>
            <a:round/>
            <a:headEnd/>
            <a:tailEnd/>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r>
              <a:rPr lang="en-AU" altLang="en-US" sz="2000">
                <a:solidFill>
                  <a:schemeClr val="accent1"/>
                </a:solidFill>
              </a:rPr>
              <a:t>Genotype homozygous dominant?</a:t>
            </a:r>
          </a:p>
        </p:txBody>
      </p:sp>
      <p:sp>
        <p:nvSpPr>
          <p:cNvPr id="21510" name="TextBox 6">
            <a:extLst>
              <a:ext uri="{FF2B5EF4-FFF2-40B4-BE49-F238E27FC236}">
                <a16:creationId xmlns:a16="http://schemas.microsoft.com/office/drawing/2014/main" id="{B4D9DD10-5EC2-8C44-B560-39BAE2630300}"/>
              </a:ext>
            </a:extLst>
          </p:cNvPr>
          <p:cNvSpPr>
            <a:spLocks noChangeArrowheads="1"/>
          </p:cNvSpPr>
          <p:nvPr/>
        </p:nvSpPr>
        <p:spPr bwMode="auto">
          <a:xfrm>
            <a:off x="4953000" y="4724400"/>
            <a:ext cx="2663825" cy="1123950"/>
          </a:xfrm>
          <a:prstGeom prst="roundRect">
            <a:avLst>
              <a:gd name="adj" fmla="val 16667"/>
            </a:avLst>
          </a:prstGeom>
          <a:solidFill>
            <a:schemeClr val="bg2">
              <a:lumMod val="20000"/>
              <a:lumOff val="80000"/>
            </a:schemeClr>
          </a:solidFill>
          <a:ln w="19050">
            <a:solidFill>
              <a:schemeClr val="accent1"/>
            </a:solidFill>
            <a:round/>
            <a:headEnd/>
            <a:tailEnd/>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r>
              <a:rPr lang="en-AU" altLang="en-US" sz="2000" dirty="0">
                <a:solidFill>
                  <a:schemeClr val="accent1"/>
                </a:solidFill>
              </a:rPr>
              <a:t>Genotype heterozygous dominant?</a:t>
            </a:r>
          </a:p>
        </p:txBody>
      </p:sp>
      <p:sp>
        <p:nvSpPr>
          <p:cNvPr id="9" name="TextBox 8">
            <a:extLst>
              <a:ext uri="{FF2B5EF4-FFF2-40B4-BE49-F238E27FC236}">
                <a16:creationId xmlns:a16="http://schemas.microsoft.com/office/drawing/2014/main" id="{3C3102F6-9C91-8740-A233-1FDA01D53C05}"/>
              </a:ext>
            </a:extLst>
          </p:cNvPr>
          <p:cNvSpPr txBox="1"/>
          <p:nvPr/>
        </p:nvSpPr>
        <p:spPr>
          <a:xfrm>
            <a:off x="3959225" y="5081588"/>
            <a:ext cx="987425" cy="409575"/>
          </a:xfrm>
          <a:prstGeom prst="roundRect">
            <a:avLst/>
          </a:prstGeom>
          <a:solidFill>
            <a:schemeClr val="bg1">
              <a:lumMod val="95000"/>
            </a:schemeClr>
          </a:solidFill>
          <a:ln>
            <a:solidFill>
              <a:schemeClr val="accent1"/>
            </a:solidFill>
          </a:ln>
        </p:spPr>
        <p:txBody>
          <a:bodyPr>
            <a:spAutoFit/>
          </a:bodyPr>
          <a:lstStyle/>
          <a:p>
            <a:pPr algn="ctr">
              <a:defRPr/>
            </a:pPr>
            <a:r>
              <a:rPr lang="en-AU" dirty="0"/>
              <a:t>OR</a:t>
            </a:r>
          </a:p>
        </p:txBody>
      </p:sp>
      <p:sp>
        <p:nvSpPr>
          <p:cNvPr id="50183" name="Cloud Callout 2">
            <a:extLst>
              <a:ext uri="{FF2B5EF4-FFF2-40B4-BE49-F238E27FC236}">
                <a16:creationId xmlns:a16="http://schemas.microsoft.com/office/drawing/2014/main" id="{DE4E9ED2-2422-2C46-8DD1-68A302D74228}"/>
              </a:ext>
            </a:extLst>
          </p:cNvPr>
          <p:cNvSpPr>
            <a:spLocks noChangeArrowheads="1"/>
          </p:cNvSpPr>
          <p:nvPr/>
        </p:nvSpPr>
        <p:spPr bwMode="auto">
          <a:xfrm>
            <a:off x="6477000" y="1189038"/>
            <a:ext cx="1981200" cy="1587500"/>
          </a:xfrm>
          <a:prstGeom prst="cloudCallout">
            <a:avLst>
              <a:gd name="adj1" fmla="val -88912"/>
              <a:gd name="adj2" fmla="val 11769"/>
            </a:avLst>
          </a:prstGeom>
          <a:noFill/>
          <a:ln w="19050" algn="ctr">
            <a:solidFill>
              <a:srgbClr val="3EF2C7"/>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1600"/>
              <a:t>What are the possible genotypes?</a:t>
            </a:r>
          </a:p>
        </p:txBody>
      </p:sp>
      <p:sp>
        <p:nvSpPr>
          <p:cNvPr id="50184" name="Cloud Callout 10">
            <a:extLst>
              <a:ext uri="{FF2B5EF4-FFF2-40B4-BE49-F238E27FC236}">
                <a16:creationId xmlns:a16="http://schemas.microsoft.com/office/drawing/2014/main" id="{BBA1A025-698E-9845-A44D-D7F1703EE581}"/>
              </a:ext>
            </a:extLst>
          </p:cNvPr>
          <p:cNvSpPr>
            <a:spLocks noChangeArrowheads="1"/>
          </p:cNvSpPr>
          <p:nvPr/>
        </p:nvSpPr>
        <p:spPr bwMode="auto">
          <a:xfrm>
            <a:off x="5637213" y="2362200"/>
            <a:ext cx="992187" cy="923925"/>
          </a:xfrm>
          <a:prstGeom prst="cloudCallout">
            <a:avLst>
              <a:gd name="adj1" fmla="val -94560"/>
              <a:gd name="adj2" fmla="val 61255"/>
            </a:avLst>
          </a:prstGeom>
          <a:noFill/>
          <a:ln w="19050" algn="ctr">
            <a:solidFill>
              <a:srgbClr val="A746F3"/>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1600"/>
              <a:t>Why</a:t>
            </a:r>
          </a:p>
        </p:txBody>
      </p:sp>
      <p:sp>
        <p:nvSpPr>
          <p:cNvPr id="50185" name="Cloud Callout 11">
            <a:extLst>
              <a:ext uri="{FF2B5EF4-FFF2-40B4-BE49-F238E27FC236}">
                <a16:creationId xmlns:a16="http://schemas.microsoft.com/office/drawing/2014/main" id="{59F1DF81-03EB-0D40-B28D-BE2CC4286B02}"/>
              </a:ext>
            </a:extLst>
          </p:cNvPr>
          <p:cNvSpPr>
            <a:spLocks noChangeArrowheads="1"/>
          </p:cNvSpPr>
          <p:nvPr/>
        </p:nvSpPr>
        <p:spPr bwMode="auto">
          <a:xfrm>
            <a:off x="6459538" y="2970213"/>
            <a:ext cx="1857375" cy="1587500"/>
          </a:xfrm>
          <a:prstGeom prst="cloudCallout">
            <a:avLst>
              <a:gd name="adj1" fmla="val -88912"/>
              <a:gd name="adj2" fmla="val 11769"/>
            </a:avLst>
          </a:prstGeom>
          <a:noFill/>
          <a:ln w="19050" algn="ctr">
            <a:solidFill>
              <a:srgbClr val="EB2ED4"/>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1600"/>
              <a:t>What are the possible ratio?</a:t>
            </a:r>
          </a:p>
        </p:txBody>
      </p:sp>
      <p:sp>
        <p:nvSpPr>
          <p:cNvPr id="11" name="Title 1">
            <a:extLst>
              <a:ext uri="{FF2B5EF4-FFF2-40B4-BE49-F238E27FC236}">
                <a16:creationId xmlns:a16="http://schemas.microsoft.com/office/drawing/2014/main" id="{516ACC45-1F19-8F45-ADAB-C11D86E9DB70}"/>
              </a:ext>
            </a:extLst>
          </p:cNvPr>
          <p:cNvSpPr txBox="1">
            <a:spLocks noChangeArrowheads="1"/>
          </p:cNvSpPr>
          <p:nvPr/>
        </p:nvSpPr>
        <p:spPr bwMode="gray">
          <a:xfrm>
            <a:off x="533400" y="1029494"/>
            <a:ext cx="802036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8:</a:t>
            </a:r>
            <a:r>
              <a:rPr lang="en-US" kern="0" dirty="0"/>
              <a:t> Explain what a test cross is and how it can be used to determine the genotype of an organism</a:t>
            </a:r>
            <a:br>
              <a:rPr lang="en-US" kern="0" dirty="0"/>
            </a:br>
            <a:endParaRPr lang="en-AU" altLang="en-US" b="1" kern="0" dirty="0"/>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870726A9-EB22-C246-8307-617241FB91D5}"/>
              </a:ext>
            </a:extLst>
          </p:cNvPr>
          <p:cNvSpPr>
            <a:spLocks noGrp="1" noChangeArrowheads="1"/>
          </p:cNvSpPr>
          <p:nvPr>
            <p:ph type="title"/>
          </p:nvPr>
        </p:nvSpPr>
        <p:spPr>
          <a:xfrm>
            <a:off x="152400" y="152400"/>
            <a:ext cx="4572000" cy="457200"/>
          </a:xfrm>
        </p:spPr>
        <p:txBody>
          <a:bodyPr/>
          <a:lstStyle/>
          <a:p>
            <a:pPr eaLnBrk="1" hangingPunct="1"/>
            <a:r>
              <a:rPr lang="en-US" altLang="en-US" sz="2400" b="1">
                <a:solidFill>
                  <a:schemeClr val="bg1"/>
                </a:solidFill>
                <a:cs typeface="Arial" panose="020B0604020202020204" pitchFamily="34" charset="0"/>
              </a:rPr>
              <a:t>The test cross</a:t>
            </a:r>
          </a:p>
        </p:txBody>
      </p:sp>
      <p:sp>
        <p:nvSpPr>
          <p:cNvPr id="52227" name="TextBox 5">
            <a:extLst>
              <a:ext uri="{FF2B5EF4-FFF2-40B4-BE49-F238E27FC236}">
                <a16:creationId xmlns:a16="http://schemas.microsoft.com/office/drawing/2014/main" id="{C09419FA-E095-5645-A1B8-73C424A24194}"/>
              </a:ext>
            </a:extLst>
          </p:cNvPr>
          <p:cNvSpPr txBox="1">
            <a:spLocks noChangeArrowheads="1"/>
          </p:cNvSpPr>
          <p:nvPr/>
        </p:nvSpPr>
        <p:spPr bwMode="auto">
          <a:xfrm>
            <a:off x="276225" y="1552575"/>
            <a:ext cx="5407025"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a:spcBef>
                <a:spcPct val="0"/>
              </a:spcBef>
            </a:pPr>
            <a:r>
              <a:rPr lang="en-AU" altLang="en-US" b="1"/>
              <a:t>Example</a:t>
            </a:r>
          </a:p>
          <a:p>
            <a:pPr>
              <a:spcBef>
                <a:spcPct val="0"/>
              </a:spcBef>
            </a:pPr>
            <a:endParaRPr lang="en-AU" altLang="en-US"/>
          </a:p>
          <a:p>
            <a:pPr>
              <a:spcBef>
                <a:spcPct val="0"/>
              </a:spcBef>
            </a:pPr>
            <a:r>
              <a:rPr lang="en-AU" altLang="en-US"/>
              <a:t>In guinea pigs, black fur colour is dominant over white. </a:t>
            </a:r>
          </a:p>
          <a:p>
            <a:pPr>
              <a:spcBef>
                <a:spcPct val="0"/>
              </a:spcBef>
            </a:pPr>
            <a:endParaRPr lang="en-AU" altLang="en-US"/>
          </a:p>
          <a:p>
            <a:pPr>
              <a:spcBef>
                <a:spcPct val="0"/>
              </a:spcBef>
            </a:pPr>
            <a:r>
              <a:rPr lang="en-AU" altLang="en-US"/>
              <a:t>A test cross could be performed to find out the genotype of a black pet guinea pig with an unknown genotype. </a:t>
            </a:r>
          </a:p>
          <a:p>
            <a:pPr>
              <a:spcBef>
                <a:spcPct val="0"/>
              </a:spcBef>
            </a:pPr>
            <a:endParaRPr lang="en-AU" altLang="en-US"/>
          </a:p>
          <a:p>
            <a:pPr>
              <a:spcBef>
                <a:spcPct val="0"/>
              </a:spcBef>
            </a:pPr>
            <a:r>
              <a:rPr lang="en-AU" altLang="en-US"/>
              <a:t>If the owner wanted to be certain their pet was homozygous dominant black (for breeding purposes), they could breed the pet with a guinea pig who was homozygous recessive white.</a:t>
            </a:r>
          </a:p>
          <a:p>
            <a:pPr>
              <a:spcBef>
                <a:spcPct val="0"/>
              </a:spcBef>
            </a:pPr>
            <a:endParaRPr lang="en-AU" altLang="en-US" sz="1600"/>
          </a:p>
          <a:p>
            <a:pPr>
              <a:spcBef>
                <a:spcPct val="0"/>
              </a:spcBef>
            </a:pPr>
            <a:r>
              <a:rPr lang="en-AU" altLang="en-US"/>
              <a:t>Based on the percentage/ratio of offspring displaying the dominant phenotype the genotype of the unknown black guinea pig can be deduced</a:t>
            </a:r>
          </a:p>
          <a:p>
            <a:pPr>
              <a:spcBef>
                <a:spcPct val="0"/>
              </a:spcBef>
            </a:pPr>
            <a:endParaRPr lang="en-AU" altLang="en-US"/>
          </a:p>
        </p:txBody>
      </p:sp>
      <p:pic>
        <p:nvPicPr>
          <p:cNvPr id="52228" name="Picture 5" descr="A Complete Guide To Guinea Pig Colors - With Photos!">
            <a:extLst>
              <a:ext uri="{FF2B5EF4-FFF2-40B4-BE49-F238E27FC236}">
                <a16:creationId xmlns:a16="http://schemas.microsoft.com/office/drawing/2014/main" id="{54AD264F-EE46-4B4C-8B90-F0E5939E3C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4225" y="1627188"/>
            <a:ext cx="2898775"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7" descr="White Guinea Pig Photograph by Mark Taylor">
            <a:extLst>
              <a:ext uri="{FF2B5EF4-FFF2-40B4-BE49-F238E27FC236}">
                <a16:creationId xmlns:a16="http://schemas.microsoft.com/office/drawing/2014/main" id="{8BB3F95E-B5CD-144E-B9F5-FD91B8BE87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8200" y="3543300"/>
            <a:ext cx="28448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516ACC45-1F19-8F45-ADAB-C11D86E9DB70}"/>
              </a:ext>
            </a:extLst>
          </p:cNvPr>
          <p:cNvSpPr txBox="1">
            <a:spLocks noChangeArrowheads="1"/>
          </p:cNvSpPr>
          <p:nvPr/>
        </p:nvSpPr>
        <p:spPr bwMode="gray">
          <a:xfrm>
            <a:off x="533400" y="968058"/>
            <a:ext cx="802036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8:</a:t>
            </a:r>
            <a:r>
              <a:rPr lang="en-US" kern="0" dirty="0"/>
              <a:t> Explain what a test cross is and how it can be used to determine the genotype of an organism</a:t>
            </a:r>
            <a:br>
              <a:rPr lang="en-US" kern="0" dirty="0"/>
            </a:br>
            <a:endParaRPr lang="en-AU" altLang="en-US" b="1" kern="0" dirty="0"/>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2EF7FB14-A638-AE4D-B3CE-A94C7566AAF8}"/>
              </a:ext>
            </a:extLst>
          </p:cNvPr>
          <p:cNvSpPr>
            <a:spLocks noGrp="1" noChangeArrowheads="1"/>
          </p:cNvSpPr>
          <p:nvPr>
            <p:ph type="title"/>
          </p:nvPr>
        </p:nvSpPr>
        <p:spPr>
          <a:xfrm>
            <a:off x="152400" y="152400"/>
            <a:ext cx="4572000" cy="457200"/>
          </a:xfrm>
        </p:spPr>
        <p:txBody>
          <a:bodyPr/>
          <a:lstStyle/>
          <a:p>
            <a:pPr eaLnBrk="1" hangingPunct="1"/>
            <a:r>
              <a:rPr lang="en-US" altLang="en-US" sz="2400" b="1">
                <a:solidFill>
                  <a:schemeClr val="bg1"/>
                </a:solidFill>
                <a:cs typeface="Arial" panose="020B0604020202020204" pitchFamily="34" charset="0"/>
              </a:rPr>
              <a:t>The test cross</a:t>
            </a:r>
          </a:p>
        </p:txBody>
      </p:sp>
      <p:graphicFrame>
        <p:nvGraphicFramePr>
          <p:cNvPr id="5" name="Table 4">
            <a:extLst>
              <a:ext uri="{FF2B5EF4-FFF2-40B4-BE49-F238E27FC236}">
                <a16:creationId xmlns:a16="http://schemas.microsoft.com/office/drawing/2014/main" id="{579263C4-BD7B-9F44-A20B-7269E23F06A2}"/>
              </a:ext>
            </a:extLst>
          </p:cNvPr>
          <p:cNvGraphicFramePr>
            <a:graphicFrameLocks noGrp="1"/>
          </p:cNvGraphicFramePr>
          <p:nvPr/>
        </p:nvGraphicFramePr>
        <p:xfrm>
          <a:off x="741363" y="2405063"/>
          <a:ext cx="2160588" cy="1096980"/>
        </p:xfrm>
        <a:graphic>
          <a:graphicData uri="http://schemas.openxmlformats.org/drawingml/2006/table">
            <a:tbl>
              <a:tblPr firstRow="1" bandRow="1">
                <a:tableStyleId>{5C22544A-7EE6-4342-B048-85BDC9FD1C3A}</a:tableStyleId>
              </a:tblPr>
              <a:tblGrid>
                <a:gridCol w="720196">
                  <a:extLst>
                    <a:ext uri="{9D8B030D-6E8A-4147-A177-3AD203B41FA5}">
                      <a16:colId xmlns:a16="http://schemas.microsoft.com/office/drawing/2014/main" val="20000"/>
                    </a:ext>
                  </a:extLst>
                </a:gridCol>
                <a:gridCol w="720196">
                  <a:extLst>
                    <a:ext uri="{9D8B030D-6E8A-4147-A177-3AD203B41FA5}">
                      <a16:colId xmlns:a16="http://schemas.microsoft.com/office/drawing/2014/main" val="20001"/>
                    </a:ext>
                  </a:extLst>
                </a:gridCol>
                <a:gridCol w="720196">
                  <a:extLst>
                    <a:ext uri="{9D8B030D-6E8A-4147-A177-3AD203B41FA5}">
                      <a16:colId xmlns:a16="http://schemas.microsoft.com/office/drawing/2014/main" val="20002"/>
                    </a:ext>
                  </a:extLst>
                </a:gridCol>
              </a:tblGrid>
              <a:tr h="365654">
                <a:tc>
                  <a:txBody>
                    <a:bodyPr/>
                    <a:lstStyle/>
                    <a:p>
                      <a:endParaRPr lang="en-AU" sz="1800" b="0" i="1" dirty="0">
                        <a:solidFill>
                          <a:schemeClr val="tx1"/>
                        </a:solidFill>
                      </a:endParaRPr>
                    </a:p>
                  </a:txBody>
                  <a:tcPr marL="91465" marR="91465" marT="45670" marB="4567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AU" sz="1800" b="0" i="1" dirty="0">
                          <a:solidFill>
                            <a:schemeClr val="tx1"/>
                          </a:solidFill>
                        </a:rPr>
                        <a:t>B</a:t>
                      </a:r>
                    </a:p>
                  </a:txBody>
                  <a:tcPr marL="91465" marR="91465" marT="45670" marB="456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AU" sz="1800" b="0" i="1" dirty="0">
                          <a:solidFill>
                            <a:schemeClr val="tx1"/>
                          </a:solidFill>
                        </a:rPr>
                        <a:t>B</a:t>
                      </a:r>
                    </a:p>
                  </a:txBody>
                  <a:tcPr marL="91465" marR="91465" marT="45670" marB="4567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65654">
                <a:tc>
                  <a:txBody>
                    <a:bodyPr/>
                    <a:lstStyle/>
                    <a:p>
                      <a:r>
                        <a:rPr lang="en-AU" sz="1800" b="0" i="1" dirty="0">
                          <a:solidFill>
                            <a:schemeClr val="tx1"/>
                          </a:solidFill>
                        </a:rPr>
                        <a:t>b</a:t>
                      </a:r>
                    </a:p>
                  </a:txBody>
                  <a:tcPr marL="91465" marR="91465" marT="45670" marB="4567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800" b="0" i="1" dirty="0">
                          <a:solidFill>
                            <a:schemeClr val="tx1"/>
                          </a:solidFill>
                        </a:rPr>
                        <a:t>Bb</a:t>
                      </a:r>
                    </a:p>
                  </a:txBody>
                  <a:tcPr marL="91465" marR="91465" marT="45670" marB="456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800" b="0" i="1" dirty="0">
                          <a:solidFill>
                            <a:schemeClr val="tx1"/>
                          </a:solidFill>
                        </a:rPr>
                        <a:t>Bb</a:t>
                      </a:r>
                    </a:p>
                  </a:txBody>
                  <a:tcPr marL="91465" marR="91465" marT="45670" marB="4567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654">
                <a:tc>
                  <a:txBody>
                    <a:bodyPr/>
                    <a:lstStyle/>
                    <a:p>
                      <a:r>
                        <a:rPr lang="en-AU" sz="1800" b="0" i="1" dirty="0">
                          <a:solidFill>
                            <a:schemeClr val="tx1"/>
                          </a:solidFill>
                        </a:rPr>
                        <a:t>b</a:t>
                      </a:r>
                    </a:p>
                  </a:txBody>
                  <a:tcPr marL="91465" marR="91465" marT="45670" marB="4567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en-AU" sz="1800" b="0" i="1" dirty="0">
                          <a:solidFill>
                            <a:schemeClr val="tx1"/>
                          </a:solidFill>
                        </a:rPr>
                        <a:t>Bb</a:t>
                      </a:r>
                    </a:p>
                  </a:txBody>
                  <a:tcPr marL="91465" marR="91465" marT="45670" marB="456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en-AU" sz="1800" b="0" i="1" dirty="0">
                          <a:solidFill>
                            <a:schemeClr val="tx1"/>
                          </a:solidFill>
                        </a:rPr>
                        <a:t>Bb</a:t>
                      </a:r>
                    </a:p>
                  </a:txBody>
                  <a:tcPr marL="91465" marR="91465" marT="45670" marB="4567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bl>
          </a:graphicData>
        </a:graphic>
      </p:graphicFrame>
      <p:graphicFrame>
        <p:nvGraphicFramePr>
          <p:cNvPr id="7" name="Table 6">
            <a:extLst>
              <a:ext uri="{FF2B5EF4-FFF2-40B4-BE49-F238E27FC236}">
                <a16:creationId xmlns:a16="http://schemas.microsoft.com/office/drawing/2014/main" id="{E0EDB9EB-4681-6044-AE47-AB7BBB2740BF}"/>
              </a:ext>
            </a:extLst>
          </p:cNvPr>
          <p:cNvGraphicFramePr>
            <a:graphicFrameLocks noGrp="1"/>
          </p:cNvGraphicFramePr>
          <p:nvPr/>
        </p:nvGraphicFramePr>
        <p:xfrm>
          <a:off x="741363" y="4838700"/>
          <a:ext cx="2159001" cy="1098549"/>
        </p:xfrm>
        <a:graphic>
          <a:graphicData uri="http://schemas.openxmlformats.org/drawingml/2006/table">
            <a:tbl>
              <a:tblPr firstRow="1" bandRow="1">
                <a:tableStyleId>{5C22544A-7EE6-4342-B048-85BDC9FD1C3A}</a:tableStyleId>
              </a:tblPr>
              <a:tblGrid>
                <a:gridCol w="719667">
                  <a:extLst>
                    <a:ext uri="{9D8B030D-6E8A-4147-A177-3AD203B41FA5}">
                      <a16:colId xmlns:a16="http://schemas.microsoft.com/office/drawing/2014/main" val="20000"/>
                    </a:ext>
                  </a:extLst>
                </a:gridCol>
                <a:gridCol w="719667">
                  <a:extLst>
                    <a:ext uri="{9D8B030D-6E8A-4147-A177-3AD203B41FA5}">
                      <a16:colId xmlns:a16="http://schemas.microsoft.com/office/drawing/2014/main" val="20001"/>
                    </a:ext>
                  </a:extLst>
                </a:gridCol>
                <a:gridCol w="719667">
                  <a:extLst>
                    <a:ext uri="{9D8B030D-6E8A-4147-A177-3AD203B41FA5}">
                      <a16:colId xmlns:a16="http://schemas.microsoft.com/office/drawing/2014/main" val="20002"/>
                    </a:ext>
                  </a:extLst>
                </a:gridCol>
              </a:tblGrid>
              <a:tr h="366183">
                <a:tc>
                  <a:txBody>
                    <a:bodyPr/>
                    <a:lstStyle/>
                    <a:p>
                      <a:endParaRPr lang="en-AU" sz="1800" b="0" i="1" dirty="0">
                        <a:solidFill>
                          <a:schemeClr val="tx1"/>
                        </a:solidFill>
                      </a:endParaRPr>
                    </a:p>
                  </a:txBody>
                  <a:tcPr marL="91398" marR="91398" marT="45773" marB="45773">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AU" sz="1800" b="0" i="1" dirty="0">
                          <a:solidFill>
                            <a:schemeClr val="tx1"/>
                          </a:solidFill>
                        </a:rPr>
                        <a:t>B</a:t>
                      </a:r>
                    </a:p>
                  </a:txBody>
                  <a:tcPr marL="91398" marR="91398" marT="45773" marB="45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AU" sz="1800" b="0" i="1" dirty="0">
                          <a:solidFill>
                            <a:schemeClr val="tx1"/>
                          </a:solidFill>
                        </a:rPr>
                        <a:t>b</a:t>
                      </a:r>
                    </a:p>
                  </a:txBody>
                  <a:tcPr marL="91398" marR="91398" marT="45773" marB="45773">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66183">
                <a:tc>
                  <a:txBody>
                    <a:bodyPr/>
                    <a:lstStyle/>
                    <a:p>
                      <a:r>
                        <a:rPr lang="en-AU" sz="1800" b="0" i="1" dirty="0">
                          <a:solidFill>
                            <a:schemeClr val="tx1"/>
                          </a:solidFill>
                        </a:rPr>
                        <a:t>b</a:t>
                      </a:r>
                    </a:p>
                  </a:txBody>
                  <a:tcPr marL="91398" marR="91398" marT="45773" marB="45773">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800" b="0" i="1" dirty="0">
                          <a:solidFill>
                            <a:schemeClr val="tx1"/>
                          </a:solidFill>
                        </a:rPr>
                        <a:t>Bb</a:t>
                      </a:r>
                    </a:p>
                  </a:txBody>
                  <a:tcPr marL="91398" marR="91398" marT="45773" marB="45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1800" b="0" i="1" dirty="0">
                          <a:solidFill>
                            <a:schemeClr val="tx1"/>
                          </a:solidFill>
                        </a:rPr>
                        <a:t>bb</a:t>
                      </a:r>
                    </a:p>
                  </a:txBody>
                  <a:tcPr marL="91398" marR="91398" marT="45773" marB="45773">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6183">
                <a:tc>
                  <a:txBody>
                    <a:bodyPr/>
                    <a:lstStyle/>
                    <a:p>
                      <a:r>
                        <a:rPr lang="en-AU" sz="1800" b="0" i="1" dirty="0">
                          <a:solidFill>
                            <a:schemeClr val="tx1"/>
                          </a:solidFill>
                        </a:rPr>
                        <a:t>b</a:t>
                      </a:r>
                    </a:p>
                  </a:txBody>
                  <a:tcPr marL="91398" marR="91398" marT="45773" marB="45773">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en-AU" sz="1800" b="0" i="1" dirty="0">
                          <a:solidFill>
                            <a:schemeClr val="tx1"/>
                          </a:solidFill>
                        </a:rPr>
                        <a:t>Bb</a:t>
                      </a:r>
                    </a:p>
                  </a:txBody>
                  <a:tcPr marL="91398" marR="91398" marT="45773" marB="45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en-AU" sz="1800" b="0" i="1" dirty="0">
                          <a:solidFill>
                            <a:schemeClr val="tx1"/>
                          </a:solidFill>
                        </a:rPr>
                        <a:t>bb</a:t>
                      </a:r>
                    </a:p>
                  </a:txBody>
                  <a:tcPr marL="91398" marR="91398" marT="45773" marB="45773">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bl>
          </a:graphicData>
        </a:graphic>
      </p:graphicFrame>
      <p:graphicFrame>
        <p:nvGraphicFramePr>
          <p:cNvPr id="9" name="Table 8">
            <a:extLst>
              <a:ext uri="{FF2B5EF4-FFF2-40B4-BE49-F238E27FC236}">
                <a16:creationId xmlns:a16="http://schemas.microsoft.com/office/drawing/2014/main" id="{1AF85F11-EFD4-EF48-92B5-AA40BE3E340B}"/>
              </a:ext>
            </a:extLst>
          </p:cNvPr>
          <p:cNvGraphicFramePr>
            <a:graphicFrameLocks noGrp="1"/>
          </p:cNvGraphicFramePr>
          <p:nvPr/>
        </p:nvGraphicFramePr>
        <p:xfrm>
          <a:off x="3429000" y="2662238"/>
          <a:ext cx="3024188" cy="671512"/>
        </p:xfrm>
        <a:graphic>
          <a:graphicData uri="http://schemas.openxmlformats.org/drawingml/2006/table">
            <a:tbl>
              <a:tblPr firstRow="1" bandRow="1">
                <a:tableStyleId>{5C22544A-7EE6-4342-B048-85BDC9FD1C3A}</a:tableStyleId>
              </a:tblPr>
              <a:tblGrid>
                <a:gridCol w="1728107">
                  <a:extLst>
                    <a:ext uri="{9D8B030D-6E8A-4147-A177-3AD203B41FA5}">
                      <a16:colId xmlns:a16="http://schemas.microsoft.com/office/drawing/2014/main" val="20000"/>
                    </a:ext>
                  </a:extLst>
                </a:gridCol>
                <a:gridCol w="1296081">
                  <a:extLst>
                    <a:ext uri="{9D8B030D-6E8A-4147-A177-3AD203B41FA5}">
                      <a16:colId xmlns:a16="http://schemas.microsoft.com/office/drawing/2014/main" val="20001"/>
                    </a:ext>
                  </a:extLst>
                </a:gridCol>
              </a:tblGrid>
              <a:tr h="335756">
                <a:tc>
                  <a:txBody>
                    <a:bodyPr/>
                    <a:lstStyle/>
                    <a:p>
                      <a:r>
                        <a:rPr lang="en-AU" sz="1600" b="0" i="0" dirty="0">
                          <a:solidFill>
                            <a:schemeClr val="tx1"/>
                          </a:solidFill>
                        </a:rPr>
                        <a:t>Genotype ratio:</a:t>
                      </a:r>
                    </a:p>
                  </a:txBody>
                  <a:tcPr marL="91446" marR="91446" marT="45785" marB="4578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i="0" dirty="0">
                          <a:solidFill>
                            <a:schemeClr val="tx1"/>
                          </a:solidFill>
                        </a:rPr>
                        <a:t>100% </a:t>
                      </a:r>
                      <a:r>
                        <a:rPr lang="en-AU" sz="1600" b="0" i="1" dirty="0">
                          <a:solidFill>
                            <a:schemeClr val="tx1"/>
                          </a:solidFill>
                        </a:rPr>
                        <a:t>Bb</a:t>
                      </a:r>
                    </a:p>
                  </a:txBody>
                  <a:tcPr marL="91446" marR="91446" marT="45785" marB="4578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5756">
                <a:tc>
                  <a:txBody>
                    <a:bodyPr/>
                    <a:lstStyle/>
                    <a:p>
                      <a:r>
                        <a:rPr lang="en-AU" sz="1600" b="0" i="0" dirty="0">
                          <a:solidFill>
                            <a:schemeClr val="tx1"/>
                          </a:solidFill>
                        </a:rPr>
                        <a:t>Phenotype ratio:</a:t>
                      </a:r>
                    </a:p>
                  </a:txBody>
                  <a:tcPr marL="91446" marR="91446" marT="45785" marB="4578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i="0" baseline="0" dirty="0">
                          <a:solidFill>
                            <a:schemeClr val="tx1"/>
                          </a:solidFill>
                        </a:rPr>
                        <a:t>100% black</a:t>
                      </a:r>
                      <a:endParaRPr lang="en-AU" sz="1600" b="0" i="0" dirty="0">
                        <a:solidFill>
                          <a:schemeClr val="tx1"/>
                        </a:solidFill>
                      </a:endParaRPr>
                    </a:p>
                  </a:txBody>
                  <a:tcPr marL="91446" marR="91446" marT="45785" marB="45785">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10" name="Table 9">
            <a:extLst>
              <a:ext uri="{FF2B5EF4-FFF2-40B4-BE49-F238E27FC236}">
                <a16:creationId xmlns:a16="http://schemas.microsoft.com/office/drawing/2014/main" id="{ED08054B-7008-8146-9BCB-0C937A879EF5}"/>
              </a:ext>
            </a:extLst>
          </p:cNvPr>
          <p:cNvGraphicFramePr>
            <a:graphicFrameLocks noGrp="1"/>
          </p:cNvGraphicFramePr>
          <p:nvPr/>
        </p:nvGraphicFramePr>
        <p:xfrm>
          <a:off x="3429000" y="5246688"/>
          <a:ext cx="3995738" cy="669944"/>
        </p:xfrm>
        <a:graphic>
          <a:graphicData uri="http://schemas.openxmlformats.org/drawingml/2006/table">
            <a:tbl>
              <a:tblPr firstRow="1" bandRow="1">
                <a:tableStyleId>{5C22544A-7EE6-4342-B048-85BDC9FD1C3A}</a:tableStyleId>
              </a:tblPr>
              <a:tblGrid>
                <a:gridCol w="1727887">
                  <a:extLst>
                    <a:ext uri="{9D8B030D-6E8A-4147-A177-3AD203B41FA5}">
                      <a16:colId xmlns:a16="http://schemas.microsoft.com/office/drawing/2014/main" val="20000"/>
                    </a:ext>
                  </a:extLst>
                </a:gridCol>
                <a:gridCol w="2267851">
                  <a:extLst>
                    <a:ext uri="{9D8B030D-6E8A-4147-A177-3AD203B41FA5}">
                      <a16:colId xmlns:a16="http://schemas.microsoft.com/office/drawing/2014/main" val="20001"/>
                    </a:ext>
                  </a:extLst>
                </a:gridCol>
              </a:tblGrid>
              <a:tr h="334963">
                <a:tc>
                  <a:txBody>
                    <a:bodyPr/>
                    <a:lstStyle/>
                    <a:p>
                      <a:r>
                        <a:rPr lang="en-AU" sz="1600" b="0" i="0" dirty="0">
                          <a:solidFill>
                            <a:schemeClr val="tx1"/>
                          </a:solidFill>
                        </a:rPr>
                        <a:t>Genotype ratio:</a:t>
                      </a:r>
                    </a:p>
                  </a:txBody>
                  <a:tcPr marL="91434" marR="91434" marT="45566" marB="4556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i="0" dirty="0">
                          <a:solidFill>
                            <a:schemeClr val="tx1"/>
                          </a:solidFill>
                        </a:rPr>
                        <a:t>50% </a:t>
                      </a:r>
                      <a:r>
                        <a:rPr lang="en-AU" sz="1600" b="0" i="1" dirty="0">
                          <a:solidFill>
                            <a:schemeClr val="tx1"/>
                          </a:solidFill>
                        </a:rPr>
                        <a:t>Bb </a:t>
                      </a:r>
                      <a:r>
                        <a:rPr lang="en-AU" sz="1600" b="0" i="0" dirty="0">
                          <a:solidFill>
                            <a:schemeClr val="tx1"/>
                          </a:solidFill>
                        </a:rPr>
                        <a:t>: 50% </a:t>
                      </a:r>
                      <a:r>
                        <a:rPr lang="en-AU" sz="1600" b="0" i="1" dirty="0">
                          <a:solidFill>
                            <a:schemeClr val="tx1"/>
                          </a:solidFill>
                        </a:rPr>
                        <a:t>bb</a:t>
                      </a:r>
                    </a:p>
                  </a:txBody>
                  <a:tcPr marL="91434" marR="91434" marT="45566" marB="4556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4963">
                <a:tc>
                  <a:txBody>
                    <a:bodyPr/>
                    <a:lstStyle/>
                    <a:p>
                      <a:r>
                        <a:rPr lang="en-AU" sz="1600" b="0" i="0" dirty="0">
                          <a:solidFill>
                            <a:schemeClr val="tx1"/>
                          </a:solidFill>
                        </a:rPr>
                        <a:t>Phenotype ratio:</a:t>
                      </a:r>
                    </a:p>
                  </a:txBody>
                  <a:tcPr marL="91434" marR="91434" marT="45566" marB="4556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i="0" baseline="0" dirty="0">
                          <a:solidFill>
                            <a:schemeClr val="tx1"/>
                          </a:solidFill>
                        </a:rPr>
                        <a:t>50% black : 50% white</a:t>
                      </a:r>
                      <a:endParaRPr lang="en-AU" sz="1600" b="0" i="0" dirty="0">
                        <a:solidFill>
                          <a:schemeClr val="tx1"/>
                        </a:solidFill>
                      </a:endParaRPr>
                    </a:p>
                  </a:txBody>
                  <a:tcPr marL="91434" marR="91434" marT="45566" marB="4556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1" name="TextBox 10">
            <a:extLst>
              <a:ext uri="{FF2B5EF4-FFF2-40B4-BE49-F238E27FC236}">
                <a16:creationId xmlns:a16="http://schemas.microsoft.com/office/drawing/2014/main" id="{1C0CB6EC-FF8A-A34B-B4E6-973F3640E39E}"/>
              </a:ext>
            </a:extLst>
          </p:cNvPr>
          <p:cNvSpPr txBox="1"/>
          <p:nvPr/>
        </p:nvSpPr>
        <p:spPr>
          <a:xfrm>
            <a:off x="431800" y="1776413"/>
            <a:ext cx="3489325" cy="369887"/>
          </a:xfrm>
          <a:prstGeom prst="rect">
            <a:avLst/>
          </a:prstGeom>
          <a:solidFill>
            <a:schemeClr val="bg2">
              <a:lumMod val="20000"/>
              <a:lumOff val="80000"/>
            </a:schemeClr>
          </a:solidFill>
        </p:spPr>
        <p:txBody>
          <a:bodyPr wrap="none">
            <a:spAutoFit/>
          </a:bodyPr>
          <a:lstStyle/>
          <a:p>
            <a:pPr>
              <a:defRPr/>
            </a:pPr>
            <a:r>
              <a:rPr lang="en-AU" dirty="0"/>
              <a:t>Black guinea pig’s genotype: </a:t>
            </a:r>
            <a:r>
              <a:rPr lang="en-AU" i="1" dirty="0"/>
              <a:t>BB</a:t>
            </a:r>
          </a:p>
        </p:txBody>
      </p:sp>
      <p:sp>
        <p:nvSpPr>
          <p:cNvPr id="12" name="TextBox 11">
            <a:extLst>
              <a:ext uri="{FF2B5EF4-FFF2-40B4-BE49-F238E27FC236}">
                <a16:creationId xmlns:a16="http://schemas.microsoft.com/office/drawing/2014/main" id="{62FE5E44-9ECA-874F-8957-14C05E590189}"/>
              </a:ext>
            </a:extLst>
          </p:cNvPr>
          <p:cNvSpPr txBox="1"/>
          <p:nvPr/>
        </p:nvSpPr>
        <p:spPr>
          <a:xfrm>
            <a:off x="431800" y="4273550"/>
            <a:ext cx="3438525" cy="368300"/>
          </a:xfrm>
          <a:prstGeom prst="rect">
            <a:avLst/>
          </a:prstGeom>
          <a:solidFill>
            <a:schemeClr val="bg2">
              <a:lumMod val="20000"/>
              <a:lumOff val="80000"/>
            </a:schemeClr>
          </a:solidFill>
        </p:spPr>
        <p:txBody>
          <a:bodyPr wrap="none">
            <a:spAutoFit/>
          </a:bodyPr>
          <a:lstStyle/>
          <a:p>
            <a:pPr>
              <a:defRPr/>
            </a:pPr>
            <a:r>
              <a:rPr lang="en-AU" dirty="0"/>
              <a:t>Black guinea pig’s genotype: </a:t>
            </a:r>
            <a:r>
              <a:rPr lang="en-AU" i="1" dirty="0"/>
              <a:t>bb</a:t>
            </a:r>
          </a:p>
        </p:txBody>
      </p:sp>
      <p:sp>
        <p:nvSpPr>
          <p:cNvPr id="13" name="Title 1">
            <a:extLst>
              <a:ext uri="{FF2B5EF4-FFF2-40B4-BE49-F238E27FC236}">
                <a16:creationId xmlns:a16="http://schemas.microsoft.com/office/drawing/2014/main" id="{516ACC45-1F19-8F45-ADAB-C11D86E9DB70}"/>
              </a:ext>
            </a:extLst>
          </p:cNvPr>
          <p:cNvSpPr txBox="1">
            <a:spLocks noChangeArrowheads="1"/>
          </p:cNvSpPr>
          <p:nvPr/>
        </p:nvSpPr>
        <p:spPr bwMode="gray">
          <a:xfrm>
            <a:off x="533400" y="1029494"/>
            <a:ext cx="802036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8:</a:t>
            </a:r>
            <a:r>
              <a:rPr lang="en-US" kern="0" dirty="0"/>
              <a:t> Explain what a test cross is and how it can be used to determine the genotype of an organism</a:t>
            </a:r>
            <a:br>
              <a:rPr lang="en-US" kern="0" dirty="0"/>
            </a:br>
            <a:endParaRPr lang="en-AU" altLang="en-US" b="1" kern="0" dirty="0"/>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C5CA926C-03C6-FB46-992E-EC91F472C731}"/>
              </a:ext>
            </a:extLst>
          </p:cNvPr>
          <p:cNvSpPr>
            <a:spLocks noGrp="1" noChangeArrowheads="1"/>
          </p:cNvSpPr>
          <p:nvPr>
            <p:ph type="title"/>
          </p:nvPr>
        </p:nvSpPr>
        <p:spPr>
          <a:xfrm>
            <a:off x="152400" y="152400"/>
            <a:ext cx="4572000" cy="457200"/>
          </a:xfrm>
        </p:spPr>
        <p:txBody>
          <a:bodyPr/>
          <a:lstStyle/>
          <a:p>
            <a:pPr eaLnBrk="1" hangingPunct="1"/>
            <a:r>
              <a:rPr lang="en-US" altLang="en-US" sz="2400" b="1">
                <a:solidFill>
                  <a:schemeClr val="bg1"/>
                </a:solidFill>
                <a:cs typeface="Arial" panose="020B0604020202020204" pitchFamily="34" charset="0"/>
              </a:rPr>
              <a:t>Multiple alleles for one gene</a:t>
            </a:r>
          </a:p>
        </p:txBody>
      </p:sp>
      <p:graphicFrame>
        <p:nvGraphicFramePr>
          <p:cNvPr id="2" name="Table 2">
            <a:extLst>
              <a:ext uri="{FF2B5EF4-FFF2-40B4-BE49-F238E27FC236}">
                <a16:creationId xmlns:a16="http://schemas.microsoft.com/office/drawing/2014/main" id="{05BBE974-7EF5-744C-972D-8639B3EC7A53}"/>
              </a:ext>
            </a:extLst>
          </p:cNvPr>
          <p:cNvGraphicFramePr>
            <a:graphicFrameLocks noGrp="1"/>
          </p:cNvGraphicFramePr>
          <p:nvPr/>
        </p:nvGraphicFramePr>
        <p:xfrm>
          <a:off x="495300" y="1716088"/>
          <a:ext cx="8458200" cy="4419600"/>
        </p:xfrm>
        <a:graphic>
          <a:graphicData uri="http://schemas.openxmlformats.org/drawingml/2006/table">
            <a:tbl>
              <a:tblPr firstRow="1" bandRow="1">
                <a:tableStyleId>{5940675A-B579-460E-94D1-54222C63F5DA}</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370840">
                <a:tc>
                  <a:txBody>
                    <a:bodyPr/>
                    <a:lstStyle/>
                    <a:p>
                      <a:r>
                        <a:rPr lang="en-US" sz="2200" dirty="0"/>
                        <a:t>Multiple Allele/</a:t>
                      </a:r>
                      <a:r>
                        <a:rPr lang="en-US" sz="2200" dirty="0" err="1"/>
                        <a:t>Multiallelic</a:t>
                      </a:r>
                      <a:endParaRPr lang="en-US" sz="2200" dirty="0"/>
                    </a:p>
                  </a:txBody>
                  <a:tcPr/>
                </a:tc>
                <a:tc>
                  <a:txBody>
                    <a:bodyPr/>
                    <a:lstStyle/>
                    <a:p>
                      <a:r>
                        <a:rPr lang="en-US" sz="2200" dirty="0"/>
                        <a:t> Monohybrid</a:t>
                      </a:r>
                    </a:p>
                  </a:txBody>
                  <a:tcPr/>
                </a:tc>
                <a:extLst>
                  <a:ext uri="{0D108BD9-81ED-4DB2-BD59-A6C34878D82A}">
                    <a16:rowId xmlns:a16="http://schemas.microsoft.com/office/drawing/2014/main" val="10000"/>
                  </a:ext>
                </a:extLst>
              </a:tr>
              <a:tr h="370840">
                <a:tc>
                  <a:txBody>
                    <a:bodyPr/>
                    <a:lstStyle/>
                    <a:p>
                      <a:r>
                        <a:rPr lang="en-US" sz="2200" dirty="0"/>
                        <a:t>More than 2 forms of alleles for a gene</a:t>
                      </a:r>
                    </a:p>
                  </a:txBody>
                  <a:tcPr/>
                </a:tc>
                <a:tc>
                  <a:txBody>
                    <a:bodyPr/>
                    <a:lstStyle/>
                    <a:p>
                      <a:r>
                        <a:rPr lang="en-US" sz="2200" dirty="0"/>
                        <a:t>Only 2 forms of alleles for a gene</a:t>
                      </a:r>
                    </a:p>
                  </a:txBody>
                  <a:tcPr/>
                </a:tc>
                <a:extLst>
                  <a:ext uri="{0D108BD9-81ED-4DB2-BD59-A6C34878D82A}">
                    <a16:rowId xmlns:a16="http://schemas.microsoft.com/office/drawing/2014/main" val="10001"/>
                  </a:ext>
                </a:extLst>
              </a:tr>
              <a:tr h="370840">
                <a:tc>
                  <a:txBody>
                    <a:bodyPr/>
                    <a:lstStyle/>
                    <a:p>
                      <a:r>
                        <a:rPr lang="en-US" sz="2200" dirty="0"/>
                        <a:t>A multiple allele system is present when 3 or more alleles of a gene exist among members of the population</a:t>
                      </a:r>
                    </a:p>
                  </a:txBody>
                  <a:tcPr/>
                </a:tc>
                <a:tc>
                  <a:txBody>
                    <a:bodyPr/>
                    <a:lstStyle/>
                    <a:p>
                      <a:r>
                        <a:rPr lang="en-US" sz="2200" dirty="0"/>
                        <a:t>In any one individual (monohybrid), only 2 alleles are normally present</a:t>
                      </a:r>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Example: </a:t>
                      </a:r>
                      <a:r>
                        <a:rPr lang="en-AU" altLang="en-US" sz="2200" dirty="0"/>
                        <a:t>ABO blood group systems in humans, where there are  there are three alleles possible for one gene</a:t>
                      </a:r>
                      <a:r>
                        <a:rPr lang="en-AU" altLang="en-US" sz="2400" dirty="0"/>
                        <a:t>.</a:t>
                      </a:r>
                    </a:p>
                    <a:p>
                      <a:endParaRPr lang="en-US" sz="2200" dirty="0"/>
                    </a:p>
                  </a:txBody>
                  <a:tcPr/>
                </a:tc>
                <a:tc>
                  <a:txBody>
                    <a:bodyPr/>
                    <a:lstStyle/>
                    <a:p>
                      <a:r>
                        <a:rPr lang="en-US" sz="2200" dirty="0"/>
                        <a:t>Example: Gregor Mendel’s Pea plants</a:t>
                      </a:r>
                    </a:p>
                  </a:txBody>
                  <a:tcPr/>
                </a:tc>
                <a:extLst>
                  <a:ext uri="{0D108BD9-81ED-4DB2-BD59-A6C34878D82A}">
                    <a16:rowId xmlns:a16="http://schemas.microsoft.com/office/drawing/2014/main" val="10003"/>
                  </a:ext>
                </a:extLst>
              </a:tr>
            </a:tbl>
          </a:graphicData>
        </a:graphic>
      </p:graphicFrame>
      <p:sp>
        <p:nvSpPr>
          <p:cNvPr id="6" name="Title 1">
            <a:extLst>
              <a:ext uri="{FF2B5EF4-FFF2-40B4-BE49-F238E27FC236}">
                <a16:creationId xmlns:a16="http://schemas.microsoft.com/office/drawing/2014/main" id="{516ACC45-1F19-8F45-ADAB-C11D86E9DB70}"/>
              </a:ext>
            </a:extLst>
          </p:cNvPr>
          <p:cNvSpPr txBox="1">
            <a:spLocks noChangeArrowheads="1"/>
          </p:cNvSpPr>
          <p:nvPr/>
        </p:nvSpPr>
        <p:spPr bwMode="gray">
          <a:xfrm>
            <a:off x="533400" y="1029494"/>
            <a:ext cx="802036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9:</a:t>
            </a:r>
            <a:r>
              <a:rPr lang="en-US" kern="0" dirty="0"/>
              <a:t> Contrast multiple allele and monohybrid inheritance </a:t>
            </a:r>
            <a:br>
              <a:rPr lang="en-US" kern="0" dirty="0"/>
            </a:br>
            <a:endParaRPr lang="en-AU" altLang="en-US" b="1" kern="0" dirty="0"/>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EFEFE653-0E0A-8248-8D62-5E3D8D1AEACC}"/>
              </a:ext>
            </a:extLst>
          </p:cNvPr>
          <p:cNvSpPr>
            <a:spLocks noGrp="1" noChangeArrowheads="1"/>
          </p:cNvSpPr>
          <p:nvPr>
            <p:ph type="title"/>
          </p:nvPr>
        </p:nvSpPr>
        <p:spPr>
          <a:xfrm>
            <a:off x="152400" y="152400"/>
            <a:ext cx="4572000" cy="457200"/>
          </a:xfrm>
        </p:spPr>
        <p:txBody>
          <a:bodyPr/>
          <a:lstStyle/>
          <a:p>
            <a:pPr eaLnBrk="1" hangingPunct="1"/>
            <a:r>
              <a:rPr lang="en-US" altLang="en-US" sz="2400" b="1">
                <a:solidFill>
                  <a:schemeClr val="bg1"/>
                </a:solidFill>
                <a:cs typeface="Arial" panose="020B0604020202020204" pitchFamily="34" charset="0"/>
              </a:rPr>
              <a:t>Multiple alleles for one gene</a:t>
            </a:r>
          </a:p>
        </p:txBody>
      </p:sp>
      <p:sp>
        <p:nvSpPr>
          <p:cNvPr id="58371" name="TextBox 5">
            <a:extLst>
              <a:ext uri="{FF2B5EF4-FFF2-40B4-BE49-F238E27FC236}">
                <a16:creationId xmlns:a16="http://schemas.microsoft.com/office/drawing/2014/main" id="{15669250-445E-9E4F-9090-5C01ABFA3A1D}"/>
              </a:ext>
            </a:extLst>
          </p:cNvPr>
          <p:cNvSpPr txBox="1">
            <a:spLocks noChangeArrowheads="1"/>
          </p:cNvSpPr>
          <p:nvPr/>
        </p:nvSpPr>
        <p:spPr bwMode="auto">
          <a:xfrm>
            <a:off x="165100" y="1695450"/>
            <a:ext cx="85915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102870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a:buFontTx/>
              <a:buChar char="•"/>
            </a:pPr>
            <a:r>
              <a:rPr lang="en-AU" altLang="en-US"/>
              <a:t>There are four possible phenotypes</a:t>
            </a:r>
          </a:p>
          <a:p>
            <a:pPr lvl="1">
              <a:buFont typeface="Arial" panose="020B0604020202020204" pitchFamily="34" charset="0"/>
              <a:buChar char="•"/>
            </a:pPr>
            <a:r>
              <a:rPr lang="en-AU" altLang="en-US"/>
              <a:t>A, B, AB or 0</a:t>
            </a:r>
          </a:p>
          <a:p>
            <a:pPr lvl="1">
              <a:buFont typeface="Arial" panose="020B0604020202020204" pitchFamily="34" charset="0"/>
              <a:buChar char="•"/>
            </a:pPr>
            <a:r>
              <a:rPr lang="en-AU" altLang="en-US"/>
              <a:t>Controlled by 3 alleles for 1 gene</a:t>
            </a:r>
          </a:p>
          <a:p>
            <a:pPr>
              <a:buFontTx/>
              <a:buChar char="•"/>
            </a:pPr>
            <a:r>
              <a:rPr lang="en-AU" altLang="en-US"/>
              <a:t>There is no variation in between each blood group. </a:t>
            </a:r>
          </a:p>
        </p:txBody>
      </p:sp>
      <p:sp>
        <p:nvSpPr>
          <p:cNvPr id="58372" name="TextBox 3">
            <a:extLst>
              <a:ext uri="{FF2B5EF4-FFF2-40B4-BE49-F238E27FC236}">
                <a16:creationId xmlns:a16="http://schemas.microsoft.com/office/drawing/2014/main" id="{BC9DFABC-5659-E94E-BCB1-D55146075EB7}"/>
              </a:ext>
            </a:extLst>
          </p:cNvPr>
          <p:cNvSpPr txBox="1">
            <a:spLocks noChangeArrowheads="1"/>
          </p:cNvSpPr>
          <p:nvPr/>
        </p:nvSpPr>
        <p:spPr bwMode="auto">
          <a:xfrm>
            <a:off x="1066800" y="3479800"/>
            <a:ext cx="4937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AU" altLang="en-US" sz="1600">
                <a:solidFill>
                  <a:schemeClr val="accent1"/>
                </a:solidFill>
              </a:rPr>
              <a:t>Phenotypes and genotypes for human blood groups</a:t>
            </a:r>
          </a:p>
        </p:txBody>
      </p:sp>
      <p:graphicFrame>
        <p:nvGraphicFramePr>
          <p:cNvPr id="2" name="Table 1">
            <a:extLst>
              <a:ext uri="{FF2B5EF4-FFF2-40B4-BE49-F238E27FC236}">
                <a16:creationId xmlns:a16="http://schemas.microsoft.com/office/drawing/2014/main" id="{E3866890-438F-D146-B028-35BE344ABE45}"/>
              </a:ext>
            </a:extLst>
          </p:cNvPr>
          <p:cNvGraphicFramePr>
            <a:graphicFrameLocks noGrp="1"/>
          </p:cNvGraphicFramePr>
          <p:nvPr/>
        </p:nvGraphicFramePr>
        <p:xfrm>
          <a:off x="1066800" y="3860800"/>
          <a:ext cx="4937125" cy="2514602"/>
        </p:xfrm>
        <a:graphic>
          <a:graphicData uri="http://schemas.openxmlformats.org/drawingml/2006/table">
            <a:tbl>
              <a:tblPr firstRow="1" bandRow="1">
                <a:tableStyleId>{5C22544A-7EE6-4342-B048-85BDC9FD1C3A}</a:tableStyleId>
              </a:tblPr>
              <a:tblGrid>
                <a:gridCol w="2489164">
                  <a:extLst>
                    <a:ext uri="{9D8B030D-6E8A-4147-A177-3AD203B41FA5}">
                      <a16:colId xmlns:a16="http://schemas.microsoft.com/office/drawing/2014/main" val="20000"/>
                    </a:ext>
                  </a:extLst>
                </a:gridCol>
                <a:gridCol w="2447961">
                  <a:extLst>
                    <a:ext uri="{9D8B030D-6E8A-4147-A177-3AD203B41FA5}">
                      <a16:colId xmlns:a16="http://schemas.microsoft.com/office/drawing/2014/main" val="20001"/>
                    </a:ext>
                  </a:extLst>
                </a:gridCol>
              </a:tblGrid>
              <a:tr h="529798">
                <a:tc>
                  <a:txBody>
                    <a:bodyPr/>
                    <a:lstStyle/>
                    <a:p>
                      <a:r>
                        <a:rPr lang="en-AU" sz="1600" dirty="0"/>
                        <a:t>Phenotype</a:t>
                      </a:r>
                    </a:p>
                  </a:txBody>
                  <a:tcPr marL="91450" marR="91450" marT="45727" marB="45727"/>
                </a:tc>
                <a:tc>
                  <a:txBody>
                    <a:bodyPr/>
                    <a:lstStyle/>
                    <a:p>
                      <a:r>
                        <a:rPr lang="en-AU" sz="1600" dirty="0"/>
                        <a:t>Genotype</a:t>
                      </a:r>
                    </a:p>
                  </a:txBody>
                  <a:tcPr marL="91450" marR="91450" marT="45727" marB="45727"/>
                </a:tc>
                <a:extLst>
                  <a:ext uri="{0D108BD9-81ED-4DB2-BD59-A6C34878D82A}">
                    <a16:rowId xmlns:a16="http://schemas.microsoft.com/office/drawing/2014/main" val="10000"/>
                  </a:ext>
                </a:extLst>
              </a:tr>
              <a:tr h="496201">
                <a:tc>
                  <a:txBody>
                    <a:bodyPr/>
                    <a:lstStyle/>
                    <a:p>
                      <a:r>
                        <a:rPr lang="en-AU" sz="1600" dirty="0"/>
                        <a:t>Blood type A</a:t>
                      </a:r>
                    </a:p>
                  </a:txBody>
                  <a:tcPr marL="91450" marR="91450" marT="45727" marB="45727"/>
                </a:tc>
                <a:tc>
                  <a:txBody>
                    <a:bodyPr/>
                    <a:lstStyle/>
                    <a:p>
                      <a:r>
                        <a:rPr lang="en-AU" sz="1600" b="0" i="1" u="none" strike="noStrike" kern="1200" baseline="0" dirty="0">
                          <a:solidFill>
                            <a:schemeClr val="dk1"/>
                          </a:solidFill>
                          <a:latin typeface="+mn-lt"/>
                          <a:ea typeface="+mn-ea"/>
                          <a:cs typeface="+mn-cs"/>
                        </a:rPr>
                        <a:t>I</a:t>
                      </a:r>
                      <a:r>
                        <a:rPr lang="en-AU" sz="1600" b="0" i="1" u="none" strike="noStrike" kern="1200" baseline="30000" dirty="0">
                          <a:solidFill>
                            <a:schemeClr val="dk1"/>
                          </a:solidFill>
                          <a:latin typeface="+mn-lt"/>
                          <a:ea typeface="+mn-ea"/>
                          <a:cs typeface="+mn-cs"/>
                        </a:rPr>
                        <a:t>A</a:t>
                      </a:r>
                      <a:r>
                        <a:rPr lang="en-AU" sz="1600" b="0" i="1" u="none" strike="noStrike" kern="1200" baseline="0" dirty="0">
                          <a:solidFill>
                            <a:schemeClr val="dk1"/>
                          </a:solidFill>
                          <a:latin typeface="+mn-lt"/>
                          <a:ea typeface="+mn-ea"/>
                          <a:cs typeface="+mn-cs"/>
                        </a:rPr>
                        <a:t>I</a:t>
                      </a:r>
                      <a:r>
                        <a:rPr lang="en-AU" sz="1600" b="0" i="1" u="none" strike="noStrike" kern="1200" baseline="30000" dirty="0">
                          <a:solidFill>
                            <a:schemeClr val="dk1"/>
                          </a:solidFill>
                          <a:latin typeface="+mn-lt"/>
                          <a:ea typeface="+mn-ea"/>
                          <a:cs typeface="+mn-cs"/>
                        </a:rPr>
                        <a:t>A</a:t>
                      </a:r>
                      <a:r>
                        <a:rPr lang="en-AU" sz="1600" b="0" i="1" u="none" strike="noStrike" kern="1200" baseline="0" dirty="0">
                          <a:solidFill>
                            <a:schemeClr val="dk1"/>
                          </a:solidFill>
                          <a:latin typeface="+mn-lt"/>
                          <a:ea typeface="+mn-ea"/>
                          <a:cs typeface="+mn-cs"/>
                        </a:rPr>
                        <a:t> </a:t>
                      </a:r>
                      <a:r>
                        <a:rPr lang="en-AU" sz="1600" b="0" i="0" u="none" strike="noStrike" kern="1200" baseline="0" dirty="0">
                          <a:solidFill>
                            <a:schemeClr val="dk1"/>
                          </a:solidFill>
                          <a:latin typeface="+mn-lt"/>
                          <a:ea typeface="+mn-ea"/>
                          <a:cs typeface="+mn-cs"/>
                        </a:rPr>
                        <a:t>or </a:t>
                      </a:r>
                      <a:r>
                        <a:rPr lang="en-AU" sz="1600" b="0" i="1" u="none" strike="noStrike" kern="1200" baseline="0" dirty="0" err="1">
                          <a:solidFill>
                            <a:schemeClr val="dk1"/>
                          </a:solidFill>
                          <a:latin typeface="+mn-lt"/>
                          <a:ea typeface="+mn-ea"/>
                          <a:cs typeface="+mn-cs"/>
                        </a:rPr>
                        <a:t>I</a:t>
                      </a:r>
                      <a:r>
                        <a:rPr lang="en-AU" sz="1600" b="0" i="1" u="none" strike="noStrike" kern="1200" baseline="30000" dirty="0" err="1">
                          <a:solidFill>
                            <a:schemeClr val="dk1"/>
                          </a:solidFill>
                          <a:latin typeface="+mn-lt"/>
                          <a:ea typeface="+mn-ea"/>
                          <a:cs typeface="+mn-cs"/>
                        </a:rPr>
                        <a:t>A</a:t>
                      </a:r>
                      <a:r>
                        <a:rPr lang="en-AU" sz="1600" b="0" i="1" u="none" strike="noStrike" kern="1200" baseline="0" dirty="0" err="1">
                          <a:solidFill>
                            <a:schemeClr val="dk1"/>
                          </a:solidFill>
                          <a:latin typeface="+mn-lt"/>
                          <a:ea typeface="+mn-ea"/>
                          <a:cs typeface="+mn-cs"/>
                        </a:rPr>
                        <a:t>i</a:t>
                      </a:r>
                      <a:endParaRPr lang="en-AU" sz="1600" dirty="0"/>
                    </a:p>
                  </a:txBody>
                  <a:tcPr marL="91450" marR="91450" marT="45727" marB="45727"/>
                </a:tc>
                <a:extLst>
                  <a:ext uri="{0D108BD9-81ED-4DB2-BD59-A6C34878D82A}">
                    <a16:rowId xmlns:a16="http://schemas.microsoft.com/office/drawing/2014/main" val="10001"/>
                  </a:ext>
                </a:extLst>
              </a:tr>
              <a:tr h="496201">
                <a:tc>
                  <a:txBody>
                    <a:bodyPr/>
                    <a:lstStyle/>
                    <a:p>
                      <a:r>
                        <a:rPr lang="en-AU" sz="1600" dirty="0"/>
                        <a:t>Blood</a:t>
                      </a:r>
                      <a:r>
                        <a:rPr lang="en-AU" sz="1600" baseline="0" dirty="0"/>
                        <a:t> type B</a:t>
                      </a:r>
                      <a:endParaRPr lang="en-AU" sz="1600" dirty="0"/>
                    </a:p>
                  </a:txBody>
                  <a:tcPr marL="91450" marR="91450" marT="45727" marB="45727"/>
                </a:tc>
                <a:tc>
                  <a:txBody>
                    <a:bodyPr/>
                    <a:lstStyle/>
                    <a:p>
                      <a:r>
                        <a:rPr lang="en-AU" sz="1600" b="0" i="1" u="none" strike="noStrike" kern="1200" baseline="0" dirty="0">
                          <a:solidFill>
                            <a:schemeClr val="dk1"/>
                          </a:solidFill>
                          <a:latin typeface="+mn-lt"/>
                          <a:ea typeface="+mn-ea"/>
                          <a:cs typeface="+mn-cs"/>
                        </a:rPr>
                        <a:t>I</a:t>
                      </a:r>
                      <a:r>
                        <a:rPr lang="en-AU" sz="1600" b="0" i="1" u="none" strike="noStrike" kern="1200" baseline="30000" dirty="0">
                          <a:solidFill>
                            <a:schemeClr val="dk1"/>
                          </a:solidFill>
                          <a:latin typeface="+mn-lt"/>
                          <a:ea typeface="+mn-ea"/>
                          <a:cs typeface="+mn-cs"/>
                        </a:rPr>
                        <a:t>B</a:t>
                      </a:r>
                      <a:r>
                        <a:rPr lang="en-AU" sz="1600" b="0" i="1" u="none" strike="noStrike" kern="1200" baseline="0" dirty="0">
                          <a:solidFill>
                            <a:schemeClr val="dk1"/>
                          </a:solidFill>
                          <a:latin typeface="+mn-lt"/>
                          <a:ea typeface="+mn-ea"/>
                          <a:cs typeface="+mn-cs"/>
                        </a:rPr>
                        <a:t>I</a:t>
                      </a:r>
                      <a:r>
                        <a:rPr lang="en-AU" sz="1600" b="0" i="1" u="none" strike="noStrike" kern="1200" baseline="30000" dirty="0">
                          <a:solidFill>
                            <a:schemeClr val="dk1"/>
                          </a:solidFill>
                          <a:latin typeface="+mn-lt"/>
                          <a:ea typeface="+mn-ea"/>
                          <a:cs typeface="+mn-cs"/>
                        </a:rPr>
                        <a:t>B</a:t>
                      </a:r>
                      <a:r>
                        <a:rPr lang="en-AU" sz="1600" b="0" i="1" u="none" strike="noStrike" kern="1200" baseline="0" dirty="0">
                          <a:solidFill>
                            <a:schemeClr val="dk1"/>
                          </a:solidFill>
                          <a:latin typeface="+mn-lt"/>
                          <a:ea typeface="+mn-ea"/>
                          <a:cs typeface="+mn-cs"/>
                        </a:rPr>
                        <a:t> </a:t>
                      </a:r>
                      <a:r>
                        <a:rPr lang="en-AU" sz="1600" b="0" i="0" u="none" strike="noStrike" kern="1200" baseline="0" dirty="0">
                          <a:solidFill>
                            <a:schemeClr val="dk1"/>
                          </a:solidFill>
                          <a:latin typeface="+mn-lt"/>
                          <a:ea typeface="+mn-ea"/>
                          <a:cs typeface="+mn-cs"/>
                        </a:rPr>
                        <a:t>or </a:t>
                      </a:r>
                      <a:r>
                        <a:rPr lang="en-AU" sz="1600" b="0" i="1" u="none" strike="noStrike" kern="1200" baseline="0" dirty="0" err="1">
                          <a:solidFill>
                            <a:schemeClr val="dk1"/>
                          </a:solidFill>
                          <a:latin typeface="+mn-lt"/>
                          <a:ea typeface="+mn-ea"/>
                          <a:cs typeface="+mn-cs"/>
                        </a:rPr>
                        <a:t>I</a:t>
                      </a:r>
                      <a:r>
                        <a:rPr lang="en-AU" sz="1600" b="0" i="1" u="none" strike="noStrike" kern="1200" baseline="30000" dirty="0" err="1">
                          <a:solidFill>
                            <a:schemeClr val="dk1"/>
                          </a:solidFill>
                          <a:latin typeface="+mn-lt"/>
                          <a:ea typeface="+mn-ea"/>
                          <a:cs typeface="+mn-cs"/>
                        </a:rPr>
                        <a:t>B</a:t>
                      </a:r>
                      <a:r>
                        <a:rPr lang="en-AU" sz="1600" b="0" i="1" u="none" strike="noStrike" kern="1200" baseline="0" dirty="0" err="1">
                          <a:solidFill>
                            <a:schemeClr val="dk1"/>
                          </a:solidFill>
                          <a:latin typeface="+mn-lt"/>
                          <a:ea typeface="+mn-ea"/>
                          <a:cs typeface="+mn-cs"/>
                        </a:rPr>
                        <a:t>i</a:t>
                      </a:r>
                      <a:endParaRPr lang="en-AU" sz="1600" dirty="0"/>
                    </a:p>
                  </a:txBody>
                  <a:tcPr marL="91450" marR="91450" marT="45727" marB="45727"/>
                </a:tc>
                <a:extLst>
                  <a:ext uri="{0D108BD9-81ED-4DB2-BD59-A6C34878D82A}">
                    <a16:rowId xmlns:a16="http://schemas.microsoft.com/office/drawing/2014/main" val="10002"/>
                  </a:ext>
                </a:extLst>
              </a:tr>
              <a:tr h="496201">
                <a:tc>
                  <a:txBody>
                    <a:bodyPr/>
                    <a:lstStyle/>
                    <a:p>
                      <a:r>
                        <a:rPr lang="en-AU" sz="1600" dirty="0"/>
                        <a:t>Blood</a:t>
                      </a:r>
                      <a:r>
                        <a:rPr lang="en-AU" sz="1600" baseline="0" dirty="0"/>
                        <a:t> type AB</a:t>
                      </a:r>
                      <a:endParaRPr lang="en-AU" sz="1600" dirty="0"/>
                    </a:p>
                  </a:txBody>
                  <a:tcPr marL="91450" marR="91450" marT="45727" marB="45727"/>
                </a:tc>
                <a:tc>
                  <a:txBody>
                    <a:bodyPr/>
                    <a:lstStyle/>
                    <a:p>
                      <a:r>
                        <a:rPr lang="en-AU" sz="1600" b="0" i="1" u="none" strike="noStrike" kern="1200" baseline="0" dirty="0">
                          <a:solidFill>
                            <a:schemeClr val="dk1"/>
                          </a:solidFill>
                          <a:latin typeface="+mn-lt"/>
                          <a:ea typeface="+mn-ea"/>
                          <a:cs typeface="+mn-cs"/>
                        </a:rPr>
                        <a:t>I</a:t>
                      </a:r>
                      <a:r>
                        <a:rPr lang="en-AU" sz="1600" b="0" i="1" u="none" strike="noStrike" kern="1200" baseline="30000" dirty="0">
                          <a:solidFill>
                            <a:schemeClr val="dk1"/>
                          </a:solidFill>
                          <a:latin typeface="+mn-lt"/>
                          <a:ea typeface="+mn-ea"/>
                          <a:cs typeface="+mn-cs"/>
                        </a:rPr>
                        <a:t>A</a:t>
                      </a:r>
                      <a:r>
                        <a:rPr lang="en-AU" sz="1600" b="0" i="1" u="none" strike="noStrike" kern="1200" baseline="0" dirty="0">
                          <a:solidFill>
                            <a:schemeClr val="dk1"/>
                          </a:solidFill>
                          <a:latin typeface="+mn-lt"/>
                          <a:ea typeface="+mn-ea"/>
                          <a:cs typeface="+mn-cs"/>
                        </a:rPr>
                        <a:t>I</a:t>
                      </a:r>
                      <a:r>
                        <a:rPr lang="en-AU" sz="1600" b="0" i="1" u="none" strike="noStrike" kern="1200" baseline="30000" dirty="0">
                          <a:solidFill>
                            <a:schemeClr val="dk1"/>
                          </a:solidFill>
                          <a:latin typeface="+mn-lt"/>
                          <a:ea typeface="+mn-ea"/>
                          <a:cs typeface="+mn-cs"/>
                        </a:rPr>
                        <a:t>B</a:t>
                      </a:r>
                      <a:endParaRPr lang="en-AU" sz="1600" baseline="30000" dirty="0"/>
                    </a:p>
                  </a:txBody>
                  <a:tcPr marL="91450" marR="91450" marT="45727" marB="45727"/>
                </a:tc>
                <a:extLst>
                  <a:ext uri="{0D108BD9-81ED-4DB2-BD59-A6C34878D82A}">
                    <a16:rowId xmlns:a16="http://schemas.microsoft.com/office/drawing/2014/main" val="10003"/>
                  </a:ext>
                </a:extLst>
              </a:tr>
              <a:tr h="496201">
                <a:tc>
                  <a:txBody>
                    <a:bodyPr/>
                    <a:lstStyle/>
                    <a:p>
                      <a:r>
                        <a:rPr lang="en-AU" sz="1600" dirty="0"/>
                        <a:t>Blood</a:t>
                      </a:r>
                      <a:r>
                        <a:rPr lang="en-AU" sz="1600" baseline="0" dirty="0"/>
                        <a:t> type O</a:t>
                      </a:r>
                      <a:endParaRPr lang="en-AU" sz="1600" dirty="0"/>
                    </a:p>
                  </a:txBody>
                  <a:tcPr marL="91450" marR="91450" marT="45727" marB="45727"/>
                </a:tc>
                <a:tc>
                  <a:txBody>
                    <a:bodyPr/>
                    <a:lstStyle/>
                    <a:p>
                      <a:r>
                        <a:rPr lang="en-AU" sz="1600" b="0" i="1" u="none" strike="noStrike" kern="1200" baseline="0" dirty="0">
                          <a:solidFill>
                            <a:schemeClr val="dk1"/>
                          </a:solidFill>
                          <a:latin typeface="+mn-lt"/>
                          <a:ea typeface="+mn-ea"/>
                          <a:cs typeface="+mn-cs"/>
                        </a:rPr>
                        <a:t>ii</a:t>
                      </a:r>
                      <a:endParaRPr lang="en-AU" sz="1600" dirty="0"/>
                    </a:p>
                  </a:txBody>
                  <a:tcPr marL="91450" marR="91450" marT="45727" marB="45727"/>
                </a:tc>
                <a:extLst>
                  <a:ext uri="{0D108BD9-81ED-4DB2-BD59-A6C34878D82A}">
                    <a16:rowId xmlns:a16="http://schemas.microsoft.com/office/drawing/2014/main" val="10004"/>
                  </a:ext>
                </a:extLst>
              </a:tr>
            </a:tbl>
          </a:graphicData>
        </a:graphic>
      </p:graphicFrame>
      <p:pic>
        <p:nvPicPr>
          <p:cNvPr id="58393" name="Picture 2">
            <a:extLst>
              <a:ext uri="{FF2B5EF4-FFF2-40B4-BE49-F238E27FC236}">
                <a16:creationId xmlns:a16="http://schemas.microsoft.com/office/drawing/2014/main" id="{398FBBC9-8C9B-D24A-A6FC-D019C53E31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6488" y="2919413"/>
            <a:ext cx="2695575"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516ACC45-1F19-8F45-ADAB-C11D86E9DB70}"/>
              </a:ext>
            </a:extLst>
          </p:cNvPr>
          <p:cNvSpPr txBox="1">
            <a:spLocks noChangeArrowheads="1"/>
          </p:cNvSpPr>
          <p:nvPr/>
        </p:nvSpPr>
        <p:spPr bwMode="gray">
          <a:xfrm>
            <a:off x="609600" y="1009650"/>
            <a:ext cx="802036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10:</a:t>
            </a:r>
            <a:r>
              <a:rPr lang="en-US" kern="0" dirty="0">
                <a:cs typeface="Times New Roman" panose="02020603050405020304" pitchFamily="18" charset="0"/>
              </a:rPr>
              <a:t> </a:t>
            </a:r>
            <a:r>
              <a:rPr lang="en-US" kern="0" dirty="0"/>
              <a:t>Explain why multiple allele systems show discontinuous variation</a:t>
            </a:r>
            <a:br>
              <a:rPr lang="en-US" kern="0" dirty="0"/>
            </a:br>
            <a:endParaRPr lang="en-AU" altLang="en-US" b="1" kern="0"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452294FC-0009-A149-81D0-0E07E8A181BB}"/>
              </a:ext>
            </a:extLst>
          </p:cNvPr>
          <p:cNvSpPr>
            <a:spLocks noGrp="1" noChangeArrowheads="1"/>
          </p:cNvSpPr>
          <p:nvPr>
            <p:ph type="title"/>
          </p:nvPr>
        </p:nvSpPr>
        <p:spPr>
          <a:xfrm>
            <a:off x="550863" y="838200"/>
            <a:ext cx="6172200" cy="514350"/>
          </a:xfrm>
        </p:spPr>
        <p:txBody>
          <a:bodyPr/>
          <a:lstStyle/>
          <a:p>
            <a:r>
              <a:rPr lang="en-US" altLang="en-US"/>
              <a:t>What you need to complete</a:t>
            </a:r>
          </a:p>
        </p:txBody>
      </p:sp>
      <p:sp>
        <p:nvSpPr>
          <p:cNvPr id="3" name="Content Placeholder 2">
            <a:extLst>
              <a:ext uri="{FF2B5EF4-FFF2-40B4-BE49-F238E27FC236}">
                <a16:creationId xmlns:a16="http://schemas.microsoft.com/office/drawing/2014/main" id="{6BF3B72A-06B6-B64C-8771-17797FC90104}"/>
              </a:ext>
            </a:extLst>
          </p:cNvPr>
          <p:cNvSpPr>
            <a:spLocks noGrp="1"/>
          </p:cNvSpPr>
          <p:nvPr>
            <p:ph idx="1"/>
          </p:nvPr>
        </p:nvSpPr>
        <p:spPr>
          <a:xfrm>
            <a:off x="550863" y="1508125"/>
            <a:ext cx="3716337" cy="3829050"/>
          </a:xfrm>
        </p:spPr>
        <p:txBody>
          <a:bodyPr/>
          <a:lstStyle/>
          <a:p>
            <a:pPr>
              <a:defRPr/>
            </a:pPr>
            <a:r>
              <a:rPr lang="en-AU" b="1" u="sng" dirty="0"/>
              <a:t>BIOLOGY WA UNITS 3&amp;4</a:t>
            </a:r>
            <a:endParaRPr lang="en-AU" dirty="0"/>
          </a:p>
          <a:p>
            <a:pPr>
              <a:defRPr/>
            </a:pPr>
            <a:r>
              <a:rPr lang="en-AU" dirty="0"/>
              <a:t>Chapter 5 Genetics pg. 124 - 164</a:t>
            </a:r>
          </a:p>
          <a:p>
            <a:pPr>
              <a:defRPr/>
            </a:pPr>
            <a:r>
              <a:rPr lang="en-AU" dirty="0"/>
              <a:t>Questions</a:t>
            </a:r>
          </a:p>
          <a:p>
            <a:pPr>
              <a:defRPr/>
            </a:pPr>
            <a:r>
              <a:rPr lang="en-AU" dirty="0"/>
              <a:t>Set  5.1 pg. 129 Q 1-8</a:t>
            </a:r>
          </a:p>
          <a:p>
            <a:pPr>
              <a:defRPr/>
            </a:pPr>
            <a:r>
              <a:rPr lang="en-AU" dirty="0"/>
              <a:t>Set 5.2 pg. 134 Q 1–8</a:t>
            </a:r>
          </a:p>
          <a:p>
            <a:pPr>
              <a:defRPr/>
            </a:pPr>
            <a:r>
              <a:rPr lang="en-AU" dirty="0"/>
              <a:t>Set 5.3 pg. 137 Q 1-4</a:t>
            </a:r>
          </a:p>
          <a:p>
            <a:pPr>
              <a:defRPr/>
            </a:pPr>
            <a:r>
              <a:rPr lang="en-AU" dirty="0"/>
              <a:t>Set 5.4 pg. 138 Q1-5</a:t>
            </a:r>
          </a:p>
          <a:p>
            <a:pPr>
              <a:defRPr/>
            </a:pPr>
            <a:r>
              <a:rPr lang="en-AU" dirty="0"/>
              <a:t>Set 5.5 pg. 144 Q1-5</a:t>
            </a:r>
          </a:p>
          <a:p>
            <a:pPr>
              <a:defRPr/>
            </a:pPr>
            <a:r>
              <a:rPr lang="en-AU" dirty="0"/>
              <a:t>Set 5.6 pg. 147 Q1-6</a:t>
            </a:r>
          </a:p>
          <a:p>
            <a:pPr>
              <a:defRPr/>
            </a:pPr>
            <a:r>
              <a:rPr lang="en-AU" dirty="0"/>
              <a:t>Set 5.7 pg. 150 Q1-3</a:t>
            </a:r>
          </a:p>
          <a:p>
            <a:pPr>
              <a:defRPr/>
            </a:pPr>
            <a:r>
              <a:rPr lang="en-AU" dirty="0"/>
              <a:t>Set 5.8 pg. 157-158 Q1-7</a:t>
            </a:r>
          </a:p>
          <a:p>
            <a:pPr>
              <a:defRPr/>
            </a:pPr>
            <a:endParaRPr lang="en-AU" b="1" u="sng" dirty="0"/>
          </a:p>
          <a:p>
            <a:pPr>
              <a:defRPr/>
            </a:pPr>
            <a:r>
              <a:rPr lang="en-AU" dirty="0"/>
              <a:t> </a:t>
            </a:r>
          </a:p>
          <a:p>
            <a:pPr marL="0" indent="0">
              <a:defRPr/>
            </a:pPr>
            <a:endParaRPr lang="en-US" dirty="0"/>
          </a:p>
        </p:txBody>
      </p:sp>
      <p:sp>
        <p:nvSpPr>
          <p:cNvPr id="8196" name="TextBox 1">
            <a:extLst>
              <a:ext uri="{FF2B5EF4-FFF2-40B4-BE49-F238E27FC236}">
                <a16:creationId xmlns:a16="http://schemas.microsoft.com/office/drawing/2014/main" id="{23B7148E-3F0C-4F4A-B1F6-990759AE76F0}"/>
              </a:ext>
            </a:extLst>
          </p:cNvPr>
          <p:cNvSpPr txBox="1">
            <a:spLocks noChangeArrowheads="1"/>
          </p:cNvSpPr>
          <p:nvPr/>
        </p:nvSpPr>
        <p:spPr bwMode="auto">
          <a:xfrm>
            <a:off x="5029200" y="1600200"/>
            <a:ext cx="3657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AU" altLang="en-US" b="1" u="sng"/>
              <a:t>BIOZONE</a:t>
            </a:r>
          </a:p>
          <a:p>
            <a:endParaRPr lang="en-AU" altLang="en-US" b="1" u="sng"/>
          </a:p>
          <a:p>
            <a:r>
              <a:rPr lang="en-AU" altLang="en-US"/>
              <a:t>179, 180, 182, 183,184, 185, 186, 187, 188, 189, 193, 196,197, 198, 199, 200</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DD0A6AE9-E54F-8A4C-926E-353FD76DCD64}"/>
              </a:ext>
            </a:extLst>
          </p:cNvPr>
          <p:cNvSpPr>
            <a:spLocks noGrp="1" noChangeArrowheads="1"/>
          </p:cNvSpPr>
          <p:nvPr>
            <p:ph type="title"/>
          </p:nvPr>
        </p:nvSpPr>
        <p:spPr>
          <a:xfrm>
            <a:off x="152400" y="152400"/>
            <a:ext cx="4572000" cy="457200"/>
          </a:xfrm>
        </p:spPr>
        <p:txBody>
          <a:bodyPr/>
          <a:lstStyle/>
          <a:p>
            <a:pPr eaLnBrk="1" hangingPunct="1"/>
            <a:r>
              <a:rPr lang="en-US" altLang="en-US" sz="2400" b="1">
                <a:solidFill>
                  <a:schemeClr val="bg1"/>
                </a:solidFill>
                <a:cs typeface="Arial" panose="020B0604020202020204" pitchFamily="34" charset="0"/>
              </a:rPr>
              <a:t>Multiple alleles for one gene</a:t>
            </a:r>
          </a:p>
        </p:txBody>
      </p:sp>
      <p:sp>
        <p:nvSpPr>
          <p:cNvPr id="60419" name="TextBox 5">
            <a:extLst>
              <a:ext uri="{FF2B5EF4-FFF2-40B4-BE49-F238E27FC236}">
                <a16:creationId xmlns:a16="http://schemas.microsoft.com/office/drawing/2014/main" id="{D8000CD1-F11D-B74B-B986-0D16F35C0700}"/>
              </a:ext>
            </a:extLst>
          </p:cNvPr>
          <p:cNvSpPr txBox="1">
            <a:spLocks noChangeArrowheads="1"/>
          </p:cNvSpPr>
          <p:nvPr/>
        </p:nvSpPr>
        <p:spPr bwMode="auto">
          <a:xfrm>
            <a:off x="165100" y="1695450"/>
            <a:ext cx="880745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102870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a:buFontTx/>
              <a:buChar char="•"/>
            </a:pPr>
            <a:r>
              <a:rPr lang="en-AU" altLang="en-US"/>
              <a:t>This leads to </a:t>
            </a:r>
            <a:r>
              <a:rPr lang="en-AU" altLang="en-US" b="1"/>
              <a:t>discontinuous variation</a:t>
            </a:r>
          </a:p>
          <a:p>
            <a:pPr lvl="1">
              <a:buFont typeface="Arial" panose="020B0604020202020204" pitchFamily="34" charset="0"/>
              <a:buChar char="•"/>
            </a:pPr>
            <a:r>
              <a:rPr lang="en-AU" altLang="en-US"/>
              <a:t>because only one set of alleles for one gene determines the phenotype.</a:t>
            </a:r>
          </a:p>
          <a:p>
            <a:pPr lvl="1">
              <a:buFont typeface="Arial" panose="020B0604020202020204" pitchFamily="34" charset="0"/>
              <a:buChar char="•"/>
            </a:pPr>
            <a:r>
              <a:rPr lang="en-AU" altLang="en-US"/>
              <a:t>Discontinuous variation is a set of discrete phenotypic categories controlled by a single gene and its set of alleles.</a:t>
            </a:r>
          </a:p>
        </p:txBody>
      </p:sp>
      <p:sp>
        <p:nvSpPr>
          <p:cNvPr id="60420" name="TextBox 3">
            <a:extLst>
              <a:ext uri="{FF2B5EF4-FFF2-40B4-BE49-F238E27FC236}">
                <a16:creationId xmlns:a16="http://schemas.microsoft.com/office/drawing/2014/main" id="{1E19DAAF-CDD1-CF40-8C5D-78BD27CF18B2}"/>
              </a:ext>
            </a:extLst>
          </p:cNvPr>
          <p:cNvSpPr txBox="1">
            <a:spLocks noChangeArrowheads="1"/>
          </p:cNvSpPr>
          <p:nvPr/>
        </p:nvSpPr>
        <p:spPr bwMode="auto">
          <a:xfrm>
            <a:off x="793750" y="3265488"/>
            <a:ext cx="4937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AU" altLang="en-US" sz="1600">
                <a:solidFill>
                  <a:schemeClr val="accent1"/>
                </a:solidFill>
              </a:rPr>
              <a:t>Phenotypes and genotypes for human blood groups</a:t>
            </a:r>
          </a:p>
        </p:txBody>
      </p:sp>
      <p:graphicFrame>
        <p:nvGraphicFramePr>
          <p:cNvPr id="2" name="Table 1">
            <a:extLst>
              <a:ext uri="{FF2B5EF4-FFF2-40B4-BE49-F238E27FC236}">
                <a16:creationId xmlns:a16="http://schemas.microsoft.com/office/drawing/2014/main" id="{F357528D-D16B-5448-9859-1A4617147478}"/>
              </a:ext>
            </a:extLst>
          </p:cNvPr>
          <p:cNvGraphicFramePr>
            <a:graphicFrameLocks noGrp="1"/>
          </p:cNvGraphicFramePr>
          <p:nvPr/>
        </p:nvGraphicFramePr>
        <p:xfrm>
          <a:off x="793750" y="3683000"/>
          <a:ext cx="4768850" cy="2419349"/>
        </p:xfrm>
        <a:graphic>
          <a:graphicData uri="http://schemas.openxmlformats.org/drawingml/2006/table">
            <a:tbl>
              <a:tblPr firstRow="1" bandRow="1">
                <a:tableStyleId>{5C22544A-7EE6-4342-B048-85BDC9FD1C3A}</a:tableStyleId>
              </a:tblPr>
              <a:tblGrid>
                <a:gridCol w="2404324">
                  <a:extLst>
                    <a:ext uri="{9D8B030D-6E8A-4147-A177-3AD203B41FA5}">
                      <a16:colId xmlns:a16="http://schemas.microsoft.com/office/drawing/2014/main" val="20000"/>
                    </a:ext>
                  </a:extLst>
                </a:gridCol>
                <a:gridCol w="2364526">
                  <a:extLst>
                    <a:ext uri="{9D8B030D-6E8A-4147-A177-3AD203B41FA5}">
                      <a16:colId xmlns:a16="http://schemas.microsoft.com/office/drawing/2014/main" val="20001"/>
                    </a:ext>
                  </a:extLst>
                </a:gridCol>
              </a:tblGrid>
              <a:tr h="509729">
                <a:tc>
                  <a:txBody>
                    <a:bodyPr/>
                    <a:lstStyle/>
                    <a:p>
                      <a:r>
                        <a:rPr lang="en-AU" sz="1600" dirty="0"/>
                        <a:t>Phenotype</a:t>
                      </a:r>
                    </a:p>
                  </a:txBody>
                  <a:tcPr marL="91450" marR="91450" marT="45722" marB="45722"/>
                </a:tc>
                <a:tc>
                  <a:txBody>
                    <a:bodyPr/>
                    <a:lstStyle/>
                    <a:p>
                      <a:r>
                        <a:rPr lang="en-AU" sz="1600" dirty="0"/>
                        <a:t>Genotype</a:t>
                      </a:r>
                    </a:p>
                  </a:txBody>
                  <a:tcPr marL="91450" marR="91450" marT="45722" marB="45722"/>
                </a:tc>
                <a:extLst>
                  <a:ext uri="{0D108BD9-81ED-4DB2-BD59-A6C34878D82A}">
                    <a16:rowId xmlns:a16="http://schemas.microsoft.com/office/drawing/2014/main" val="10000"/>
                  </a:ext>
                </a:extLst>
              </a:tr>
              <a:tr h="477405">
                <a:tc>
                  <a:txBody>
                    <a:bodyPr/>
                    <a:lstStyle/>
                    <a:p>
                      <a:r>
                        <a:rPr lang="en-AU" sz="1600" dirty="0"/>
                        <a:t>Blood type A</a:t>
                      </a:r>
                    </a:p>
                  </a:txBody>
                  <a:tcPr marL="91450" marR="91450" marT="45722" marB="45722"/>
                </a:tc>
                <a:tc>
                  <a:txBody>
                    <a:bodyPr/>
                    <a:lstStyle/>
                    <a:p>
                      <a:r>
                        <a:rPr lang="en-AU" sz="1600" b="0" i="1" u="none" strike="noStrike" kern="1200" baseline="0" dirty="0">
                          <a:solidFill>
                            <a:schemeClr val="dk1"/>
                          </a:solidFill>
                          <a:latin typeface="+mn-lt"/>
                          <a:ea typeface="+mn-ea"/>
                          <a:cs typeface="+mn-cs"/>
                        </a:rPr>
                        <a:t>I</a:t>
                      </a:r>
                      <a:r>
                        <a:rPr lang="en-AU" sz="1600" b="0" i="1" u="none" strike="noStrike" kern="1200" baseline="30000" dirty="0">
                          <a:solidFill>
                            <a:schemeClr val="dk1"/>
                          </a:solidFill>
                          <a:latin typeface="+mn-lt"/>
                          <a:ea typeface="+mn-ea"/>
                          <a:cs typeface="+mn-cs"/>
                        </a:rPr>
                        <a:t>A</a:t>
                      </a:r>
                      <a:r>
                        <a:rPr lang="en-AU" sz="1600" b="0" i="1" u="none" strike="noStrike" kern="1200" baseline="0" dirty="0">
                          <a:solidFill>
                            <a:schemeClr val="dk1"/>
                          </a:solidFill>
                          <a:latin typeface="+mn-lt"/>
                          <a:ea typeface="+mn-ea"/>
                          <a:cs typeface="+mn-cs"/>
                        </a:rPr>
                        <a:t>I</a:t>
                      </a:r>
                      <a:r>
                        <a:rPr lang="en-AU" sz="1600" b="0" i="1" u="none" strike="noStrike" kern="1200" baseline="30000" dirty="0">
                          <a:solidFill>
                            <a:schemeClr val="dk1"/>
                          </a:solidFill>
                          <a:latin typeface="+mn-lt"/>
                          <a:ea typeface="+mn-ea"/>
                          <a:cs typeface="+mn-cs"/>
                        </a:rPr>
                        <a:t>A</a:t>
                      </a:r>
                      <a:r>
                        <a:rPr lang="en-AU" sz="1600" b="0" i="1" u="none" strike="noStrike" kern="1200" baseline="0" dirty="0">
                          <a:solidFill>
                            <a:schemeClr val="dk1"/>
                          </a:solidFill>
                          <a:latin typeface="+mn-lt"/>
                          <a:ea typeface="+mn-ea"/>
                          <a:cs typeface="+mn-cs"/>
                        </a:rPr>
                        <a:t> </a:t>
                      </a:r>
                      <a:r>
                        <a:rPr lang="en-AU" sz="1600" b="0" i="0" u="none" strike="noStrike" kern="1200" baseline="0" dirty="0">
                          <a:solidFill>
                            <a:schemeClr val="dk1"/>
                          </a:solidFill>
                          <a:latin typeface="+mn-lt"/>
                          <a:ea typeface="+mn-ea"/>
                          <a:cs typeface="+mn-cs"/>
                        </a:rPr>
                        <a:t>or </a:t>
                      </a:r>
                      <a:r>
                        <a:rPr lang="en-AU" sz="1600" b="0" i="1" u="none" strike="noStrike" kern="1200" baseline="0" dirty="0" err="1">
                          <a:solidFill>
                            <a:schemeClr val="dk1"/>
                          </a:solidFill>
                          <a:latin typeface="+mn-lt"/>
                          <a:ea typeface="+mn-ea"/>
                          <a:cs typeface="+mn-cs"/>
                        </a:rPr>
                        <a:t>I</a:t>
                      </a:r>
                      <a:r>
                        <a:rPr lang="en-AU" sz="1600" b="0" i="1" u="none" strike="noStrike" kern="1200" baseline="30000" dirty="0" err="1">
                          <a:solidFill>
                            <a:schemeClr val="dk1"/>
                          </a:solidFill>
                          <a:latin typeface="+mn-lt"/>
                          <a:ea typeface="+mn-ea"/>
                          <a:cs typeface="+mn-cs"/>
                        </a:rPr>
                        <a:t>A</a:t>
                      </a:r>
                      <a:r>
                        <a:rPr lang="en-AU" sz="1600" b="0" i="1" u="none" strike="noStrike" kern="1200" baseline="0" dirty="0" err="1">
                          <a:solidFill>
                            <a:schemeClr val="dk1"/>
                          </a:solidFill>
                          <a:latin typeface="+mn-lt"/>
                          <a:ea typeface="+mn-ea"/>
                          <a:cs typeface="+mn-cs"/>
                        </a:rPr>
                        <a:t>i</a:t>
                      </a:r>
                      <a:endParaRPr lang="en-AU" sz="1600" dirty="0"/>
                    </a:p>
                  </a:txBody>
                  <a:tcPr marL="91450" marR="91450" marT="45722" marB="45722"/>
                </a:tc>
                <a:extLst>
                  <a:ext uri="{0D108BD9-81ED-4DB2-BD59-A6C34878D82A}">
                    <a16:rowId xmlns:a16="http://schemas.microsoft.com/office/drawing/2014/main" val="10001"/>
                  </a:ext>
                </a:extLst>
              </a:tr>
              <a:tr h="477405">
                <a:tc>
                  <a:txBody>
                    <a:bodyPr/>
                    <a:lstStyle/>
                    <a:p>
                      <a:r>
                        <a:rPr lang="en-AU" sz="1600" dirty="0"/>
                        <a:t>Blood</a:t>
                      </a:r>
                      <a:r>
                        <a:rPr lang="en-AU" sz="1600" baseline="0" dirty="0"/>
                        <a:t> type B</a:t>
                      </a:r>
                      <a:endParaRPr lang="en-AU" sz="1600" dirty="0"/>
                    </a:p>
                  </a:txBody>
                  <a:tcPr marL="91450" marR="91450" marT="45722" marB="45722"/>
                </a:tc>
                <a:tc>
                  <a:txBody>
                    <a:bodyPr/>
                    <a:lstStyle/>
                    <a:p>
                      <a:r>
                        <a:rPr lang="en-AU" sz="1600" b="0" i="1" u="none" strike="noStrike" kern="1200" baseline="0" dirty="0">
                          <a:solidFill>
                            <a:schemeClr val="dk1"/>
                          </a:solidFill>
                          <a:latin typeface="+mn-lt"/>
                          <a:ea typeface="+mn-ea"/>
                          <a:cs typeface="+mn-cs"/>
                        </a:rPr>
                        <a:t>I</a:t>
                      </a:r>
                      <a:r>
                        <a:rPr lang="en-AU" sz="1600" b="0" i="1" u="none" strike="noStrike" kern="1200" baseline="30000" dirty="0">
                          <a:solidFill>
                            <a:schemeClr val="dk1"/>
                          </a:solidFill>
                          <a:latin typeface="+mn-lt"/>
                          <a:ea typeface="+mn-ea"/>
                          <a:cs typeface="+mn-cs"/>
                        </a:rPr>
                        <a:t>B</a:t>
                      </a:r>
                      <a:r>
                        <a:rPr lang="en-AU" sz="1600" b="0" i="1" u="none" strike="noStrike" kern="1200" baseline="0" dirty="0">
                          <a:solidFill>
                            <a:schemeClr val="dk1"/>
                          </a:solidFill>
                          <a:latin typeface="+mn-lt"/>
                          <a:ea typeface="+mn-ea"/>
                          <a:cs typeface="+mn-cs"/>
                        </a:rPr>
                        <a:t>I</a:t>
                      </a:r>
                      <a:r>
                        <a:rPr lang="en-AU" sz="1600" b="0" i="1" u="none" strike="noStrike" kern="1200" baseline="30000" dirty="0">
                          <a:solidFill>
                            <a:schemeClr val="dk1"/>
                          </a:solidFill>
                          <a:latin typeface="+mn-lt"/>
                          <a:ea typeface="+mn-ea"/>
                          <a:cs typeface="+mn-cs"/>
                        </a:rPr>
                        <a:t>B</a:t>
                      </a:r>
                      <a:r>
                        <a:rPr lang="en-AU" sz="1600" b="0" i="1" u="none" strike="noStrike" kern="1200" baseline="0" dirty="0">
                          <a:solidFill>
                            <a:schemeClr val="dk1"/>
                          </a:solidFill>
                          <a:latin typeface="+mn-lt"/>
                          <a:ea typeface="+mn-ea"/>
                          <a:cs typeface="+mn-cs"/>
                        </a:rPr>
                        <a:t> </a:t>
                      </a:r>
                      <a:r>
                        <a:rPr lang="en-AU" sz="1600" b="0" i="0" u="none" strike="noStrike" kern="1200" baseline="0" dirty="0">
                          <a:solidFill>
                            <a:schemeClr val="dk1"/>
                          </a:solidFill>
                          <a:latin typeface="+mn-lt"/>
                          <a:ea typeface="+mn-ea"/>
                          <a:cs typeface="+mn-cs"/>
                        </a:rPr>
                        <a:t>or </a:t>
                      </a:r>
                      <a:r>
                        <a:rPr lang="en-AU" sz="1600" b="0" i="1" u="none" strike="noStrike" kern="1200" baseline="0" dirty="0" err="1">
                          <a:solidFill>
                            <a:schemeClr val="dk1"/>
                          </a:solidFill>
                          <a:latin typeface="+mn-lt"/>
                          <a:ea typeface="+mn-ea"/>
                          <a:cs typeface="+mn-cs"/>
                        </a:rPr>
                        <a:t>I</a:t>
                      </a:r>
                      <a:r>
                        <a:rPr lang="en-AU" sz="1600" b="0" i="1" u="none" strike="noStrike" kern="1200" baseline="30000" dirty="0" err="1">
                          <a:solidFill>
                            <a:schemeClr val="dk1"/>
                          </a:solidFill>
                          <a:latin typeface="+mn-lt"/>
                          <a:ea typeface="+mn-ea"/>
                          <a:cs typeface="+mn-cs"/>
                        </a:rPr>
                        <a:t>B</a:t>
                      </a:r>
                      <a:r>
                        <a:rPr lang="en-AU" sz="1600" b="0" i="1" u="none" strike="noStrike" kern="1200" baseline="0" dirty="0" err="1">
                          <a:solidFill>
                            <a:schemeClr val="dk1"/>
                          </a:solidFill>
                          <a:latin typeface="+mn-lt"/>
                          <a:ea typeface="+mn-ea"/>
                          <a:cs typeface="+mn-cs"/>
                        </a:rPr>
                        <a:t>i</a:t>
                      </a:r>
                      <a:endParaRPr lang="en-AU" sz="1600" dirty="0"/>
                    </a:p>
                  </a:txBody>
                  <a:tcPr marL="91450" marR="91450" marT="45722" marB="45722"/>
                </a:tc>
                <a:extLst>
                  <a:ext uri="{0D108BD9-81ED-4DB2-BD59-A6C34878D82A}">
                    <a16:rowId xmlns:a16="http://schemas.microsoft.com/office/drawing/2014/main" val="10002"/>
                  </a:ext>
                </a:extLst>
              </a:tr>
              <a:tr h="477405">
                <a:tc>
                  <a:txBody>
                    <a:bodyPr/>
                    <a:lstStyle/>
                    <a:p>
                      <a:r>
                        <a:rPr lang="en-AU" sz="1600" dirty="0"/>
                        <a:t>Blood</a:t>
                      </a:r>
                      <a:r>
                        <a:rPr lang="en-AU" sz="1600" baseline="0" dirty="0"/>
                        <a:t> type AB</a:t>
                      </a:r>
                      <a:endParaRPr lang="en-AU" sz="1600" dirty="0"/>
                    </a:p>
                  </a:txBody>
                  <a:tcPr marL="91450" marR="91450" marT="45722" marB="45722"/>
                </a:tc>
                <a:tc>
                  <a:txBody>
                    <a:bodyPr/>
                    <a:lstStyle/>
                    <a:p>
                      <a:r>
                        <a:rPr lang="en-AU" sz="1600" b="0" i="1" u="none" strike="noStrike" kern="1200" baseline="0" dirty="0">
                          <a:solidFill>
                            <a:schemeClr val="dk1"/>
                          </a:solidFill>
                          <a:latin typeface="+mn-lt"/>
                          <a:ea typeface="+mn-ea"/>
                          <a:cs typeface="+mn-cs"/>
                        </a:rPr>
                        <a:t>I</a:t>
                      </a:r>
                      <a:r>
                        <a:rPr lang="en-AU" sz="1600" b="0" i="1" u="none" strike="noStrike" kern="1200" baseline="30000" dirty="0">
                          <a:solidFill>
                            <a:schemeClr val="dk1"/>
                          </a:solidFill>
                          <a:latin typeface="+mn-lt"/>
                          <a:ea typeface="+mn-ea"/>
                          <a:cs typeface="+mn-cs"/>
                        </a:rPr>
                        <a:t>A</a:t>
                      </a:r>
                      <a:r>
                        <a:rPr lang="en-AU" sz="1600" b="0" i="1" u="none" strike="noStrike" kern="1200" baseline="0" dirty="0">
                          <a:solidFill>
                            <a:schemeClr val="dk1"/>
                          </a:solidFill>
                          <a:latin typeface="+mn-lt"/>
                          <a:ea typeface="+mn-ea"/>
                          <a:cs typeface="+mn-cs"/>
                        </a:rPr>
                        <a:t>I</a:t>
                      </a:r>
                      <a:r>
                        <a:rPr lang="en-AU" sz="1600" b="0" i="1" u="none" strike="noStrike" kern="1200" baseline="30000" dirty="0">
                          <a:solidFill>
                            <a:schemeClr val="dk1"/>
                          </a:solidFill>
                          <a:latin typeface="+mn-lt"/>
                          <a:ea typeface="+mn-ea"/>
                          <a:cs typeface="+mn-cs"/>
                        </a:rPr>
                        <a:t>B</a:t>
                      </a:r>
                      <a:endParaRPr lang="en-AU" sz="1600" baseline="30000" dirty="0"/>
                    </a:p>
                  </a:txBody>
                  <a:tcPr marL="91450" marR="91450" marT="45722" marB="45722"/>
                </a:tc>
                <a:extLst>
                  <a:ext uri="{0D108BD9-81ED-4DB2-BD59-A6C34878D82A}">
                    <a16:rowId xmlns:a16="http://schemas.microsoft.com/office/drawing/2014/main" val="10003"/>
                  </a:ext>
                </a:extLst>
              </a:tr>
              <a:tr h="477405">
                <a:tc>
                  <a:txBody>
                    <a:bodyPr/>
                    <a:lstStyle/>
                    <a:p>
                      <a:r>
                        <a:rPr lang="en-AU" sz="1600" dirty="0"/>
                        <a:t>Blood</a:t>
                      </a:r>
                      <a:r>
                        <a:rPr lang="en-AU" sz="1600" baseline="0" dirty="0"/>
                        <a:t> type O</a:t>
                      </a:r>
                      <a:endParaRPr lang="en-AU" sz="1600" dirty="0"/>
                    </a:p>
                  </a:txBody>
                  <a:tcPr marL="91450" marR="91450" marT="45722" marB="45722"/>
                </a:tc>
                <a:tc>
                  <a:txBody>
                    <a:bodyPr/>
                    <a:lstStyle/>
                    <a:p>
                      <a:r>
                        <a:rPr lang="en-AU" sz="1600" b="0" i="1" u="none" strike="noStrike" kern="1200" baseline="0" dirty="0">
                          <a:solidFill>
                            <a:schemeClr val="dk1"/>
                          </a:solidFill>
                          <a:latin typeface="+mn-lt"/>
                          <a:ea typeface="+mn-ea"/>
                          <a:cs typeface="+mn-cs"/>
                        </a:rPr>
                        <a:t>ii</a:t>
                      </a:r>
                      <a:endParaRPr lang="en-AU" sz="1600" dirty="0"/>
                    </a:p>
                  </a:txBody>
                  <a:tcPr marL="91450" marR="91450" marT="45722" marB="45722"/>
                </a:tc>
                <a:extLst>
                  <a:ext uri="{0D108BD9-81ED-4DB2-BD59-A6C34878D82A}">
                    <a16:rowId xmlns:a16="http://schemas.microsoft.com/office/drawing/2014/main" val="10004"/>
                  </a:ext>
                </a:extLst>
              </a:tr>
            </a:tbl>
          </a:graphicData>
        </a:graphic>
      </p:graphicFrame>
      <p:pic>
        <p:nvPicPr>
          <p:cNvPr id="60441" name="Picture 2">
            <a:extLst>
              <a:ext uri="{FF2B5EF4-FFF2-40B4-BE49-F238E27FC236}">
                <a16:creationId xmlns:a16="http://schemas.microsoft.com/office/drawing/2014/main" id="{9F8093C9-36F8-2740-8589-FD1B078BC3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033713"/>
            <a:ext cx="2709863"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516ACC45-1F19-8F45-ADAB-C11D86E9DB70}"/>
              </a:ext>
            </a:extLst>
          </p:cNvPr>
          <p:cNvSpPr txBox="1">
            <a:spLocks noChangeArrowheads="1"/>
          </p:cNvSpPr>
          <p:nvPr/>
        </p:nvSpPr>
        <p:spPr bwMode="gray">
          <a:xfrm>
            <a:off x="558641" y="1070610"/>
            <a:ext cx="802036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10:</a:t>
            </a:r>
            <a:r>
              <a:rPr lang="en-US" kern="0" dirty="0">
                <a:cs typeface="Times New Roman" panose="02020603050405020304" pitchFamily="18" charset="0"/>
              </a:rPr>
              <a:t> </a:t>
            </a:r>
            <a:r>
              <a:rPr lang="en-US" kern="0" dirty="0"/>
              <a:t>Explain why multiple allele systems show discontinuous variation</a:t>
            </a:r>
            <a:br>
              <a:rPr lang="en-US" kern="0" dirty="0"/>
            </a:br>
            <a:endParaRPr lang="en-AU" altLang="en-US" b="1" kern="0" dirty="0"/>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6DCEDED7-D466-9D46-8D28-B552A2E1123B}"/>
              </a:ext>
            </a:extLst>
          </p:cNvPr>
          <p:cNvSpPr>
            <a:spLocks noGrp="1" noChangeArrowheads="1"/>
          </p:cNvSpPr>
          <p:nvPr>
            <p:ph type="title"/>
          </p:nvPr>
        </p:nvSpPr>
        <p:spPr>
          <a:xfrm>
            <a:off x="152400" y="152400"/>
            <a:ext cx="4572000" cy="457200"/>
          </a:xfrm>
        </p:spPr>
        <p:txBody>
          <a:bodyPr/>
          <a:lstStyle/>
          <a:p>
            <a:pPr eaLnBrk="1" hangingPunct="1"/>
            <a:r>
              <a:rPr lang="en-US" altLang="en-US" sz="2400" b="1">
                <a:solidFill>
                  <a:schemeClr val="bg1"/>
                </a:solidFill>
                <a:cs typeface="Arial" panose="020B0604020202020204" pitchFamily="34" charset="0"/>
              </a:rPr>
              <a:t>The dihybrid cross</a:t>
            </a:r>
          </a:p>
        </p:txBody>
      </p:sp>
      <p:sp>
        <p:nvSpPr>
          <p:cNvPr id="62467" name="TextBox 5">
            <a:extLst>
              <a:ext uri="{FF2B5EF4-FFF2-40B4-BE49-F238E27FC236}">
                <a16:creationId xmlns:a16="http://schemas.microsoft.com/office/drawing/2014/main" id="{04FAD7B3-F964-8743-8DF8-50781EAD20E1}"/>
              </a:ext>
            </a:extLst>
          </p:cNvPr>
          <p:cNvSpPr txBox="1">
            <a:spLocks noChangeArrowheads="1"/>
          </p:cNvSpPr>
          <p:nvPr/>
        </p:nvSpPr>
        <p:spPr bwMode="auto">
          <a:xfrm>
            <a:off x="290513" y="1903413"/>
            <a:ext cx="8305800"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a:lnSpc>
                <a:spcPct val="100000"/>
              </a:lnSpc>
              <a:spcBef>
                <a:spcPts val="1200"/>
              </a:spcBef>
              <a:spcAft>
                <a:spcPts val="600"/>
              </a:spcAft>
              <a:buFontTx/>
              <a:buChar char="•"/>
            </a:pPr>
            <a:r>
              <a:rPr lang="en-AU" altLang="en-US"/>
              <a:t>Mendel’s Law of Independent Assortment states the inheritance of one gene doesn’t affect the inheritance of another gene</a:t>
            </a:r>
          </a:p>
          <a:p>
            <a:pPr>
              <a:lnSpc>
                <a:spcPct val="100000"/>
              </a:lnSpc>
              <a:spcBef>
                <a:spcPts val="1200"/>
              </a:spcBef>
              <a:spcAft>
                <a:spcPts val="600"/>
              </a:spcAft>
              <a:buFontTx/>
              <a:buChar char="•"/>
            </a:pPr>
            <a:r>
              <a:rPr lang="en-AU" altLang="en-US"/>
              <a:t>A </a:t>
            </a:r>
            <a:r>
              <a:rPr lang="en-AU" altLang="en-US" b="1"/>
              <a:t>dihybrid cross </a:t>
            </a:r>
            <a:r>
              <a:rPr lang="en-AU" altLang="en-US"/>
              <a:t>involves two genes with two different alleles for each gene.</a:t>
            </a:r>
          </a:p>
          <a:p>
            <a:pPr>
              <a:lnSpc>
                <a:spcPct val="100000"/>
              </a:lnSpc>
              <a:spcBef>
                <a:spcPts val="1200"/>
              </a:spcBef>
              <a:spcAft>
                <a:spcPts val="600"/>
              </a:spcAft>
              <a:buFontTx/>
              <a:buChar char="•"/>
            </a:pPr>
            <a:r>
              <a:rPr lang="en-AU" altLang="en-US"/>
              <a:t>The inheritance of the two autosomal genes is independent of one another (they are not on the same chromosome)</a:t>
            </a:r>
          </a:p>
          <a:p>
            <a:pPr>
              <a:lnSpc>
                <a:spcPct val="100000"/>
              </a:lnSpc>
              <a:spcBef>
                <a:spcPts val="1200"/>
              </a:spcBef>
              <a:spcAft>
                <a:spcPts val="600"/>
              </a:spcAft>
              <a:buFontTx/>
              <a:buChar char="•"/>
            </a:pPr>
            <a:r>
              <a:rPr lang="en-AU" altLang="en-US"/>
              <a:t>Inheritance for two unlinked autosomal genes can be analysed with a dihybrid cross.</a:t>
            </a:r>
          </a:p>
          <a:p>
            <a:pPr>
              <a:lnSpc>
                <a:spcPct val="100000"/>
              </a:lnSpc>
              <a:spcBef>
                <a:spcPts val="1200"/>
              </a:spcBef>
              <a:spcAft>
                <a:spcPts val="600"/>
              </a:spcAft>
              <a:buFontTx/>
              <a:buChar char="•"/>
            </a:pPr>
            <a:endParaRPr lang="en-AU" altLang="en-US"/>
          </a:p>
        </p:txBody>
      </p:sp>
      <p:pic>
        <p:nvPicPr>
          <p:cNvPr id="62468" name="Picture 5" descr="unlinked gametes">
            <a:extLst>
              <a:ext uri="{FF2B5EF4-FFF2-40B4-BE49-F238E27FC236}">
                <a16:creationId xmlns:a16="http://schemas.microsoft.com/office/drawing/2014/main" id="{75714C36-42C2-A648-869C-8FE0DBE6FA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2680"/>
          <a:stretch>
            <a:fillRect/>
          </a:stretch>
        </p:blipFill>
        <p:spPr bwMode="auto">
          <a:xfrm>
            <a:off x="2882900" y="4324350"/>
            <a:ext cx="3683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516ACC45-1F19-8F45-ADAB-C11D86E9DB70}"/>
              </a:ext>
            </a:extLst>
          </p:cNvPr>
          <p:cNvSpPr txBox="1">
            <a:spLocks noChangeArrowheads="1"/>
          </p:cNvSpPr>
          <p:nvPr/>
        </p:nvSpPr>
        <p:spPr bwMode="gray">
          <a:xfrm>
            <a:off x="575946" y="1049020"/>
            <a:ext cx="802036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11:</a:t>
            </a:r>
            <a:r>
              <a:rPr lang="en-US" kern="0" dirty="0">
                <a:cs typeface="Times New Roman" panose="02020603050405020304" pitchFamily="18" charset="0"/>
              </a:rPr>
              <a:t> </a:t>
            </a:r>
            <a:r>
              <a:rPr lang="en-US" kern="0" dirty="0"/>
              <a:t>Describe the inheritance of 2 unlinked autosomal genes</a:t>
            </a:r>
            <a:br>
              <a:rPr lang="en-US" kern="0" dirty="0"/>
            </a:br>
            <a:endParaRPr lang="en-AU" altLang="en-US" b="1" kern="0" dirty="0"/>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990F2183-FE8B-7D47-999B-0E9B70A60647}"/>
              </a:ext>
            </a:extLst>
          </p:cNvPr>
          <p:cNvSpPr>
            <a:spLocks noGrp="1" noChangeArrowheads="1"/>
          </p:cNvSpPr>
          <p:nvPr>
            <p:ph type="title"/>
          </p:nvPr>
        </p:nvSpPr>
        <p:spPr>
          <a:xfrm>
            <a:off x="152400" y="152400"/>
            <a:ext cx="4572000" cy="457200"/>
          </a:xfrm>
        </p:spPr>
        <p:txBody>
          <a:bodyPr/>
          <a:lstStyle/>
          <a:p>
            <a:pPr eaLnBrk="1" hangingPunct="1"/>
            <a:r>
              <a:rPr lang="en-US" altLang="en-US" sz="2400" b="1">
                <a:solidFill>
                  <a:schemeClr val="bg1"/>
                </a:solidFill>
                <a:cs typeface="Arial" panose="020B0604020202020204" pitchFamily="34" charset="0"/>
              </a:rPr>
              <a:t>The dihybrid cross</a:t>
            </a:r>
          </a:p>
        </p:txBody>
      </p:sp>
      <p:sp>
        <p:nvSpPr>
          <p:cNvPr id="64515" name="TextBox 5">
            <a:extLst>
              <a:ext uri="{FF2B5EF4-FFF2-40B4-BE49-F238E27FC236}">
                <a16:creationId xmlns:a16="http://schemas.microsoft.com/office/drawing/2014/main" id="{3C49B45C-6E41-9440-A6AF-6EE941A40847}"/>
              </a:ext>
            </a:extLst>
          </p:cNvPr>
          <p:cNvSpPr txBox="1">
            <a:spLocks noChangeArrowheads="1"/>
          </p:cNvSpPr>
          <p:nvPr/>
        </p:nvSpPr>
        <p:spPr bwMode="auto">
          <a:xfrm>
            <a:off x="228600" y="2133600"/>
            <a:ext cx="533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a:lnSpc>
                <a:spcPct val="100000"/>
              </a:lnSpc>
              <a:spcBef>
                <a:spcPts val="1200"/>
              </a:spcBef>
              <a:spcAft>
                <a:spcPts val="600"/>
              </a:spcAft>
              <a:buFontTx/>
              <a:buChar char="•"/>
            </a:pPr>
            <a:r>
              <a:rPr lang="en-AU" altLang="en-US"/>
              <a:t>If the P generation are pure-breeding (homozygous) with respect to all traits, the F2 generation typically shows a ratio of 9:3:3:1.</a:t>
            </a:r>
          </a:p>
        </p:txBody>
      </p:sp>
      <p:pic>
        <p:nvPicPr>
          <p:cNvPr id="64516" name="Picture 1">
            <a:extLst>
              <a:ext uri="{FF2B5EF4-FFF2-40B4-BE49-F238E27FC236}">
                <a16:creationId xmlns:a16="http://schemas.microsoft.com/office/drawing/2014/main" id="{B8252434-E566-9A4C-A332-FB9305C7CC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5925" y="1755775"/>
            <a:ext cx="338296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516ACC45-1F19-8F45-ADAB-C11D86E9DB70}"/>
              </a:ext>
            </a:extLst>
          </p:cNvPr>
          <p:cNvSpPr txBox="1">
            <a:spLocks noChangeArrowheads="1"/>
          </p:cNvSpPr>
          <p:nvPr/>
        </p:nvSpPr>
        <p:spPr bwMode="gray">
          <a:xfrm>
            <a:off x="457200" y="957739"/>
            <a:ext cx="802036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12:</a:t>
            </a:r>
            <a:r>
              <a:rPr lang="en-US" kern="0" dirty="0">
                <a:cs typeface="Times New Roman" panose="02020603050405020304" pitchFamily="18" charset="0"/>
              </a:rPr>
              <a:t> </a:t>
            </a:r>
            <a:r>
              <a:rPr lang="en-US" kern="0" dirty="0"/>
              <a:t>Describe how to use a dihybrid cross</a:t>
            </a:r>
            <a:br>
              <a:rPr lang="en-US" kern="0" dirty="0"/>
            </a:br>
            <a:endParaRPr lang="en-AU" altLang="en-US" b="1" kern="0" dirty="0"/>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6540A679-70E9-0E4E-A3C9-C35B39D82181}"/>
              </a:ext>
            </a:extLst>
          </p:cNvPr>
          <p:cNvSpPr>
            <a:spLocks noGrp="1" noChangeArrowheads="1"/>
          </p:cNvSpPr>
          <p:nvPr>
            <p:ph type="title"/>
          </p:nvPr>
        </p:nvSpPr>
        <p:spPr>
          <a:xfrm>
            <a:off x="152400" y="152400"/>
            <a:ext cx="4572000" cy="457200"/>
          </a:xfrm>
        </p:spPr>
        <p:txBody>
          <a:bodyPr/>
          <a:lstStyle/>
          <a:p>
            <a:pPr eaLnBrk="1" hangingPunct="1"/>
            <a:r>
              <a:rPr lang="en-US" altLang="en-US" sz="2400" b="1">
                <a:solidFill>
                  <a:schemeClr val="bg1"/>
                </a:solidFill>
                <a:cs typeface="Arial" panose="020B0604020202020204" pitchFamily="34" charset="0"/>
              </a:rPr>
              <a:t>The dihybrid cross</a:t>
            </a:r>
          </a:p>
        </p:txBody>
      </p:sp>
      <p:sp>
        <p:nvSpPr>
          <p:cNvPr id="66563" name="TextBox 5">
            <a:extLst>
              <a:ext uri="{FF2B5EF4-FFF2-40B4-BE49-F238E27FC236}">
                <a16:creationId xmlns:a16="http://schemas.microsoft.com/office/drawing/2014/main" id="{DC9ABB69-DF01-5447-9E8F-7CAA86FBE1FC}"/>
              </a:ext>
            </a:extLst>
          </p:cNvPr>
          <p:cNvSpPr txBox="1">
            <a:spLocks noChangeArrowheads="1"/>
          </p:cNvSpPr>
          <p:nvPr/>
        </p:nvSpPr>
        <p:spPr bwMode="auto">
          <a:xfrm>
            <a:off x="709613" y="1422400"/>
            <a:ext cx="764857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a:lnSpc>
                <a:spcPct val="100000"/>
              </a:lnSpc>
              <a:spcBef>
                <a:spcPts val="1200"/>
              </a:spcBef>
              <a:spcAft>
                <a:spcPts val="600"/>
              </a:spcAft>
              <a:buFontTx/>
              <a:buChar char="•"/>
            </a:pPr>
            <a:r>
              <a:rPr lang="en-AU" altLang="en-US"/>
              <a:t>The basic structure of a dihybrid cross Punnett square is a 4×4 grid for possible offspring, </a:t>
            </a:r>
          </a:p>
          <a:p>
            <a:pPr>
              <a:lnSpc>
                <a:spcPct val="100000"/>
              </a:lnSpc>
              <a:spcBef>
                <a:spcPts val="1200"/>
              </a:spcBef>
              <a:spcAft>
                <a:spcPts val="600"/>
              </a:spcAft>
              <a:buFontTx/>
              <a:buChar char="•"/>
            </a:pPr>
            <a:r>
              <a:rPr lang="en-AU" altLang="en-US"/>
              <a:t>with the four possible gamete allele combinations of one parent written across the top row and those of the other parent written down the left column.</a:t>
            </a:r>
          </a:p>
          <a:p>
            <a:pPr>
              <a:lnSpc>
                <a:spcPct val="100000"/>
              </a:lnSpc>
              <a:spcBef>
                <a:spcPts val="1200"/>
              </a:spcBef>
              <a:spcAft>
                <a:spcPts val="600"/>
              </a:spcAft>
              <a:buFontTx/>
              <a:buChar char="•"/>
            </a:pPr>
            <a:r>
              <a:rPr lang="en-AU" altLang="en-US"/>
              <a:t> A key is drawn up for the alleles and the cross.</a:t>
            </a:r>
          </a:p>
        </p:txBody>
      </p:sp>
      <p:graphicFrame>
        <p:nvGraphicFramePr>
          <p:cNvPr id="8" name="Table 7">
            <a:extLst>
              <a:ext uri="{FF2B5EF4-FFF2-40B4-BE49-F238E27FC236}">
                <a16:creationId xmlns:a16="http://schemas.microsoft.com/office/drawing/2014/main" id="{8AA6B2FE-64F8-5C45-B458-B280CA1E18F0}"/>
              </a:ext>
            </a:extLst>
          </p:cNvPr>
          <p:cNvGraphicFramePr>
            <a:graphicFrameLocks noGrp="1"/>
          </p:cNvGraphicFramePr>
          <p:nvPr/>
        </p:nvGraphicFramePr>
        <p:xfrm>
          <a:off x="1447800" y="3886200"/>
          <a:ext cx="5410200" cy="2590799"/>
        </p:xfrm>
        <a:graphic>
          <a:graphicData uri="http://schemas.openxmlformats.org/drawingml/2006/table">
            <a:tbl>
              <a:tblPr firstRow="1" bandRow="1">
                <a:tableStyleId>{5C22544A-7EE6-4342-B048-85BDC9FD1C3A}</a:tableStyleId>
              </a:tblPr>
              <a:tblGrid>
                <a:gridCol w="1082040">
                  <a:extLst>
                    <a:ext uri="{9D8B030D-6E8A-4147-A177-3AD203B41FA5}">
                      <a16:colId xmlns:a16="http://schemas.microsoft.com/office/drawing/2014/main" val="20000"/>
                    </a:ext>
                  </a:extLst>
                </a:gridCol>
                <a:gridCol w="1082040">
                  <a:extLst>
                    <a:ext uri="{9D8B030D-6E8A-4147-A177-3AD203B41FA5}">
                      <a16:colId xmlns:a16="http://schemas.microsoft.com/office/drawing/2014/main" val="20001"/>
                    </a:ext>
                  </a:extLst>
                </a:gridCol>
                <a:gridCol w="1082040">
                  <a:extLst>
                    <a:ext uri="{9D8B030D-6E8A-4147-A177-3AD203B41FA5}">
                      <a16:colId xmlns:a16="http://schemas.microsoft.com/office/drawing/2014/main" val="20002"/>
                    </a:ext>
                  </a:extLst>
                </a:gridCol>
                <a:gridCol w="1082040">
                  <a:extLst>
                    <a:ext uri="{9D8B030D-6E8A-4147-A177-3AD203B41FA5}">
                      <a16:colId xmlns:a16="http://schemas.microsoft.com/office/drawing/2014/main" val="20003"/>
                    </a:ext>
                  </a:extLst>
                </a:gridCol>
                <a:gridCol w="1082040">
                  <a:extLst>
                    <a:ext uri="{9D8B030D-6E8A-4147-A177-3AD203B41FA5}">
                      <a16:colId xmlns:a16="http://schemas.microsoft.com/office/drawing/2014/main" val="20004"/>
                    </a:ext>
                  </a:extLst>
                </a:gridCol>
              </a:tblGrid>
              <a:tr h="365754">
                <a:tc gridSpan="5">
                  <a:txBody>
                    <a:bodyPr/>
                    <a:lstStyle/>
                    <a:p>
                      <a:pPr algn="ctr"/>
                      <a:r>
                        <a:rPr lang="en-AU" sz="1400" b="0" i="0" dirty="0">
                          <a:solidFill>
                            <a:schemeClr val="tx1"/>
                          </a:solidFill>
                        </a:rPr>
                        <a:t>Possible gametes (same for both parents):</a:t>
                      </a:r>
                    </a:p>
                  </a:txBody>
                  <a:tcPr marL="91451" marR="91451" marT="45721" marB="45721">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U" sz="1400" b="0"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en-AU" sz="1400" b="0"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en-AU" sz="1400" b="0"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en-AU" sz="1400" b="0"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45009">
                <a:tc>
                  <a:txBody>
                    <a:bodyPr/>
                    <a:lstStyle/>
                    <a:p>
                      <a:endParaRPr lang="en-AU" sz="1400" b="0" dirty="0">
                        <a:solidFill>
                          <a:schemeClr val="tx1"/>
                        </a:solidFill>
                      </a:endParaRPr>
                    </a:p>
                  </a:txBody>
                  <a:tcPr marL="91451" marR="91451" marT="45721" marB="45721">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r>
                        <a:rPr lang="en-AU" sz="1400" b="0" i="1" dirty="0">
                          <a:solidFill>
                            <a:schemeClr val="tx1"/>
                          </a:solidFill>
                        </a:rPr>
                        <a:t>TP</a:t>
                      </a:r>
                    </a:p>
                  </a:txBody>
                  <a:tcPr marL="91451" marR="91451" marT="45721" marB="45721">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AU" sz="1400" b="0" i="1" dirty="0" err="1">
                          <a:solidFill>
                            <a:schemeClr val="tx1"/>
                          </a:solidFill>
                        </a:rPr>
                        <a:t>Tp</a:t>
                      </a:r>
                      <a:endParaRPr lang="en-AU" sz="1400" b="0" i="1" dirty="0">
                        <a:solidFill>
                          <a:schemeClr val="tx1"/>
                        </a:solidFill>
                      </a:endParaRPr>
                    </a:p>
                  </a:txBody>
                  <a:tcPr marL="91451" marR="91451" marT="45721" marB="45721">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AU" sz="1400" b="0" i="1" dirty="0" err="1">
                          <a:solidFill>
                            <a:schemeClr val="tx1"/>
                          </a:solidFill>
                        </a:rPr>
                        <a:t>tP</a:t>
                      </a:r>
                      <a:endParaRPr lang="en-AU" sz="1400" b="0" i="1" dirty="0">
                        <a:solidFill>
                          <a:schemeClr val="tx1"/>
                        </a:solidFill>
                      </a:endParaRPr>
                    </a:p>
                  </a:txBody>
                  <a:tcPr marL="91451" marR="91451" marT="45721" marB="45721">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AU" sz="1400" b="0" i="1" dirty="0" err="1">
                          <a:solidFill>
                            <a:schemeClr val="tx1"/>
                          </a:solidFill>
                        </a:rPr>
                        <a:t>tp</a:t>
                      </a:r>
                      <a:endParaRPr lang="en-AU" sz="1400" b="0" i="1" dirty="0">
                        <a:solidFill>
                          <a:schemeClr val="tx1"/>
                        </a:solidFill>
                      </a:endParaRPr>
                    </a:p>
                  </a:txBody>
                  <a:tcPr marL="91451" marR="91451" marT="45721" marB="45721">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45009">
                <a:tc>
                  <a:txBody>
                    <a:bodyPr/>
                    <a:lstStyle/>
                    <a:p>
                      <a:r>
                        <a:rPr lang="en-AU" sz="1400" b="0" i="1" dirty="0">
                          <a:solidFill>
                            <a:schemeClr val="tx1"/>
                          </a:solidFill>
                        </a:rPr>
                        <a:t>TP</a:t>
                      </a:r>
                    </a:p>
                  </a:txBody>
                  <a:tcPr marL="91451" marR="91451" marT="45721" marB="45721">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r>
                        <a:rPr lang="en-AU" sz="1400" b="0" i="1" dirty="0">
                          <a:solidFill>
                            <a:schemeClr val="tx1"/>
                          </a:solidFill>
                        </a:rPr>
                        <a:t>TTPP</a:t>
                      </a:r>
                    </a:p>
                  </a:txBody>
                  <a:tcPr marL="91451" marR="91451" marT="45721" marB="4572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AU" sz="1400" b="0" i="1" dirty="0" err="1">
                          <a:solidFill>
                            <a:schemeClr val="tx1"/>
                          </a:solidFill>
                        </a:rPr>
                        <a:t>TTPp</a:t>
                      </a:r>
                      <a:endParaRPr lang="en-AU" sz="1400" b="0" i="1" dirty="0">
                        <a:solidFill>
                          <a:schemeClr val="tx1"/>
                        </a:solidFill>
                      </a:endParaRPr>
                    </a:p>
                  </a:txBody>
                  <a:tcPr marL="91451" marR="91451" marT="45721" marB="4572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AU" sz="1400" b="0" i="1" dirty="0" err="1">
                          <a:solidFill>
                            <a:schemeClr val="tx1"/>
                          </a:solidFill>
                        </a:rPr>
                        <a:t>TtPP</a:t>
                      </a:r>
                      <a:endParaRPr lang="en-AU" sz="1400" b="0" i="1" dirty="0">
                        <a:solidFill>
                          <a:schemeClr val="tx1"/>
                        </a:solidFill>
                      </a:endParaRPr>
                    </a:p>
                  </a:txBody>
                  <a:tcPr marL="91451" marR="91451" marT="45721" marB="4572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AU" sz="1400" b="0" i="1" dirty="0" err="1">
                          <a:solidFill>
                            <a:schemeClr val="tx1"/>
                          </a:solidFill>
                        </a:rPr>
                        <a:t>TtPp</a:t>
                      </a:r>
                      <a:endParaRPr lang="en-AU" sz="1400" b="0" i="1" dirty="0">
                        <a:solidFill>
                          <a:schemeClr val="tx1"/>
                        </a:solidFill>
                      </a:endParaRPr>
                    </a:p>
                  </a:txBody>
                  <a:tcPr marL="91451" marR="91451" marT="45721" marB="4572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45009">
                <a:tc>
                  <a:txBody>
                    <a:bodyPr/>
                    <a:lstStyle/>
                    <a:p>
                      <a:r>
                        <a:rPr lang="en-AU" sz="1400" b="0" i="1" dirty="0" err="1">
                          <a:solidFill>
                            <a:schemeClr val="tx1"/>
                          </a:solidFill>
                        </a:rPr>
                        <a:t>Tp</a:t>
                      </a:r>
                      <a:endParaRPr lang="en-AU" sz="1400" b="0" i="1" dirty="0">
                        <a:solidFill>
                          <a:schemeClr val="tx1"/>
                        </a:solidFill>
                      </a:endParaRPr>
                    </a:p>
                  </a:txBody>
                  <a:tcPr marL="91451" marR="91451" marT="45721" marB="45721">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r>
                        <a:rPr lang="en-AU" sz="1400" b="0" i="1" dirty="0" err="1">
                          <a:solidFill>
                            <a:schemeClr val="tx1"/>
                          </a:solidFill>
                        </a:rPr>
                        <a:t>TTPp</a:t>
                      </a:r>
                      <a:endParaRPr lang="en-AU" sz="1400" b="0" i="1" dirty="0">
                        <a:solidFill>
                          <a:schemeClr val="tx1"/>
                        </a:solidFill>
                      </a:endParaRPr>
                    </a:p>
                  </a:txBody>
                  <a:tcPr marL="91451" marR="91451" marT="45721" marB="4572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AU" sz="1400" b="0" i="1" dirty="0" err="1">
                          <a:solidFill>
                            <a:schemeClr val="tx1"/>
                          </a:solidFill>
                        </a:rPr>
                        <a:t>TTpp</a:t>
                      </a:r>
                      <a:endParaRPr lang="en-AU" sz="1400" b="0" i="1" dirty="0">
                        <a:solidFill>
                          <a:schemeClr val="tx1"/>
                        </a:solidFill>
                      </a:endParaRPr>
                    </a:p>
                  </a:txBody>
                  <a:tcPr marL="91451" marR="91451" marT="45721" marB="4572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AU" sz="1400" b="0" i="1" dirty="0" err="1">
                          <a:solidFill>
                            <a:schemeClr val="tx1"/>
                          </a:solidFill>
                        </a:rPr>
                        <a:t>TtPp</a:t>
                      </a:r>
                      <a:endParaRPr lang="en-AU" sz="1400" b="0" i="1" dirty="0">
                        <a:solidFill>
                          <a:schemeClr val="tx1"/>
                        </a:solidFill>
                      </a:endParaRPr>
                    </a:p>
                  </a:txBody>
                  <a:tcPr marL="91451" marR="91451" marT="45721" marB="4572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AU" sz="1400" b="0" i="1" dirty="0" err="1">
                          <a:solidFill>
                            <a:schemeClr val="tx1"/>
                          </a:solidFill>
                        </a:rPr>
                        <a:t>Ttpp</a:t>
                      </a:r>
                      <a:endParaRPr lang="en-AU" sz="1400" b="0" i="1" dirty="0">
                        <a:solidFill>
                          <a:schemeClr val="tx1"/>
                        </a:solidFill>
                      </a:endParaRPr>
                    </a:p>
                  </a:txBody>
                  <a:tcPr marL="91451" marR="91451" marT="45721" marB="4572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45009">
                <a:tc>
                  <a:txBody>
                    <a:bodyPr/>
                    <a:lstStyle/>
                    <a:p>
                      <a:r>
                        <a:rPr lang="en-AU" sz="1400" b="0" i="1" dirty="0" err="1">
                          <a:solidFill>
                            <a:schemeClr val="tx1"/>
                          </a:solidFill>
                        </a:rPr>
                        <a:t>tP</a:t>
                      </a:r>
                      <a:endParaRPr lang="en-AU" sz="1400" b="0" i="1" dirty="0">
                        <a:solidFill>
                          <a:schemeClr val="tx1"/>
                        </a:solidFill>
                      </a:endParaRPr>
                    </a:p>
                  </a:txBody>
                  <a:tcPr marL="91451" marR="91451" marT="45721" marB="45721">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r>
                        <a:rPr lang="en-AU" sz="1400" b="0" i="1" dirty="0" err="1">
                          <a:solidFill>
                            <a:schemeClr val="tx1"/>
                          </a:solidFill>
                        </a:rPr>
                        <a:t>TtPP</a:t>
                      </a:r>
                      <a:endParaRPr lang="en-AU" sz="1400" b="0" i="1" dirty="0">
                        <a:solidFill>
                          <a:schemeClr val="tx1"/>
                        </a:solidFill>
                      </a:endParaRPr>
                    </a:p>
                  </a:txBody>
                  <a:tcPr marL="91451" marR="91451" marT="45721" marB="4572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AU" sz="1400" b="0" i="1" dirty="0" err="1">
                          <a:solidFill>
                            <a:schemeClr val="tx1"/>
                          </a:solidFill>
                        </a:rPr>
                        <a:t>TtPp</a:t>
                      </a:r>
                      <a:endParaRPr lang="en-AU" sz="1400" b="0" i="1" dirty="0">
                        <a:solidFill>
                          <a:schemeClr val="tx1"/>
                        </a:solidFill>
                      </a:endParaRPr>
                    </a:p>
                  </a:txBody>
                  <a:tcPr marL="91451" marR="91451" marT="45721" marB="4572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AU" sz="1400" b="0" i="1" dirty="0" err="1">
                          <a:solidFill>
                            <a:schemeClr val="tx1"/>
                          </a:solidFill>
                        </a:rPr>
                        <a:t>ttPP</a:t>
                      </a:r>
                      <a:endParaRPr lang="en-AU" sz="1400" b="0" i="1" dirty="0">
                        <a:solidFill>
                          <a:schemeClr val="tx1"/>
                        </a:solidFill>
                      </a:endParaRPr>
                    </a:p>
                  </a:txBody>
                  <a:tcPr marL="91451" marR="91451" marT="45721" marB="4572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AU" sz="1400" b="0" i="1" dirty="0" err="1">
                          <a:solidFill>
                            <a:schemeClr val="tx1"/>
                          </a:solidFill>
                        </a:rPr>
                        <a:t>ttPp</a:t>
                      </a:r>
                      <a:endParaRPr lang="en-AU" sz="1400" b="0" i="1" dirty="0">
                        <a:solidFill>
                          <a:schemeClr val="tx1"/>
                        </a:solidFill>
                      </a:endParaRPr>
                    </a:p>
                  </a:txBody>
                  <a:tcPr marL="91451" marR="91451" marT="45721" marB="4572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45009">
                <a:tc>
                  <a:txBody>
                    <a:bodyPr/>
                    <a:lstStyle/>
                    <a:p>
                      <a:r>
                        <a:rPr lang="en-AU" sz="1400" b="0" i="1" dirty="0" err="1">
                          <a:solidFill>
                            <a:schemeClr val="tx1"/>
                          </a:solidFill>
                        </a:rPr>
                        <a:t>tp</a:t>
                      </a:r>
                      <a:endParaRPr lang="en-AU" sz="1400" b="0" i="1" dirty="0">
                        <a:solidFill>
                          <a:schemeClr val="tx1"/>
                        </a:solidFill>
                      </a:endParaRPr>
                    </a:p>
                  </a:txBody>
                  <a:tcPr marL="91451" marR="91451" marT="45721" marB="45721">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r>
                        <a:rPr lang="en-AU" sz="1400" b="0" i="1" dirty="0" err="1">
                          <a:solidFill>
                            <a:schemeClr val="tx1"/>
                          </a:solidFill>
                        </a:rPr>
                        <a:t>TtPp</a:t>
                      </a:r>
                      <a:endParaRPr lang="en-AU" sz="1400" b="0" i="1" dirty="0">
                        <a:solidFill>
                          <a:schemeClr val="tx1"/>
                        </a:solidFill>
                      </a:endParaRPr>
                    </a:p>
                  </a:txBody>
                  <a:tcPr marL="91451" marR="91451" marT="45721" marB="4572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AU" sz="1400" b="0" i="1" dirty="0" err="1">
                          <a:solidFill>
                            <a:schemeClr val="tx1"/>
                          </a:solidFill>
                        </a:rPr>
                        <a:t>Ttpp</a:t>
                      </a:r>
                      <a:endParaRPr lang="en-AU" sz="1400" b="0" i="1" dirty="0">
                        <a:solidFill>
                          <a:schemeClr val="tx1"/>
                        </a:solidFill>
                      </a:endParaRPr>
                    </a:p>
                  </a:txBody>
                  <a:tcPr marL="91451" marR="91451" marT="45721" marB="4572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AU" sz="1400" b="0" i="1" dirty="0" err="1">
                          <a:solidFill>
                            <a:schemeClr val="tx1"/>
                          </a:solidFill>
                        </a:rPr>
                        <a:t>ttPp</a:t>
                      </a:r>
                      <a:endParaRPr lang="en-AU" sz="1400" b="0" i="1" dirty="0">
                        <a:solidFill>
                          <a:schemeClr val="tx1"/>
                        </a:solidFill>
                      </a:endParaRPr>
                    </a:p>
                  </a:txBody>
                  <a:tcPr marL="91451" marR="91451" marT="45721" marB="4572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AU" sz="1400" b="0" i="1" dirty="0" err="1">
                          <a:solidFill>
                            <a:schemeClr val="tx1"/>
                          </a:solidFill>
                        </a:rPr>
                        <a:t>ttpp</a:t>
                      </a:r>
                      <a:endParaRPr lang="en-AU" sz="1400" b="0" i="1" dirty="0">
                        <a:solidFill>
                          <a:schemeClr val="tx1"/>
                        </a:solidFill>
                      </a:endParaRPr>
                    </a:p>
                  </a:txBody>
                  <a:tcPr marL="91451" marR="91451" marT="45721" marB="45721">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7" name="Title 1">
            <a:extLst>
              <a:ext uri="{FF2B5EF4-FFF2-40B4-BE49-F238E27FC236}">
                <a16:creationId xmlns:a16="http://schemas.microsoft.com/office/drawing/2014/main" id="{516ACC45-1F19-8F45-ADAB-C11D86E9DB70}"/>
              </a:ext>
            </a:extLst>
          </p:cNvPr>
          <p:cNvSpPr txBox="1">
            <a:spLocks noChangeArrowheads="1"/>
          </p:cNvSpPr>
          <p:nvPr/>
        </p:nvSpPr>
        <p:spPr bwMode="gray">
          <a:xfrm>
            <a:off x="457200" y="957739"/>
            <a:ext cx="802036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12:</a:t>
            </a:r>
            <a:r>
              <a:rPr lang="en-US" kern="0" dirty="0">
                <a:cs typeface="Times New Roman" panose="02020603050405020304" pitchFamily="18" charset="0"/>
              </a:rPr>
              <a:t> </a:t>
            </a:r>
            <a:r>
              <a:rPr lang="en-US" kern="0" dirty="0"/>
              <a:t>Describe how to use a dihybrid cross</a:t>
            </a:r>
            <a:br>
              <a:rPr lang="en-US" kern="0" dirty="0"/>
            </a:br>
            <a:endParaRPr lang="en-AU" altLang="en-US" b="1" kern="0" dirty="0"/>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C11A5A19-81ED-5B4B-B91B-D666EBB9FDE4}"/>
              </a:ext>
            </a:extLst>
          </p:cNvPr>
          <p:cNvSpPr>
            <a:spLocks noGrp="1" noChangeArrowheads="1"/>
          </p:cNvSpPr>
          <p:nvPr>
            <p:ph type="title"/>
          </p:nvPr>
        </p:nvSpPr>
        <p:spPr>
          <a:xfrm>
            <a:off x="152400" y="152400"/>
            <a:ext cx="4572000" cy="457200"/>
          </a:xfrm>
        </p:spPr>
        <p:txBody>
          <a:bodyPr/>
          <a:lstStyle/>
          <a:p>
            <a:pPr eaLnBrk="1" hangingPunct="1"/>
            <a:r>
              <a:rPr lang="en-US" altLang="en-US" sz="2400" b="1">
                <a:solidFill>
                  <a:schemeClr val="bg1"/>
                </a:solidFill>
                <a:cs typeface="Arial" panose="020B0604020202020204" pitchFamily="34" charset="0"/>
              </a:rPr>
              <a:t>The dihybrid cross</a:t>
            </a:r>
          </a:p>
        </p:txBody>
      </p:sp>
      <p:pic>
        <p:nvPicPr>
          <p:cNvPr id="68611" name="Picture 2" descr="FOIL method">
            <a:extLst>
              <a:ext uri="{FF2B5EF4-FFF2-40B4-BE49-F238E27FC236}">
                <a16:creationId xmlns:a16="http://schemas.microsoft.com/office/drawing/2014/main" id="{AA9EA5FB-DE23-BF44-9266-6DE4C6066D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463" y="5105400"/>
            <a:ext cx="8250237"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TextBox 1">
            <a:extLst>
              <a:ext uri="{FF2B5EF4-FFF2-40B4-BE49-F238E27FC236}">
                <a16:creationId xmlns:a16="http://schemas.microsoft.com/office/drawing/2014/main" id="{72A6A2D0-BDF8-7B49-AAA0-1AB22B0CFF1A}"/>
              </a:ext>
            </a:extLst>
          </p:cNvPr>
          <p:cNvSpPr txBox="1">
            <a:spLocks noChangeArrowheads="1"/>
          </p:cNvSpPr>
          <p:nvPr/>
        </p:nvSpPr>
        <p:spPr bwMode="auto">
          <a:xfrm>
            <a:off x="360363" y="1663700"/>
            <a:ext cx="8250237"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2000"/>
              <a:t>A pure-breeding fruit fly that has curly wings and red eyes is crossed with a pure-breeding fruit fly that has straight wings and purple eyes.</a:t>
            </a:r>
          </a:p>
          <a:p>
            <a:endParaRPr lang="en-US" altLang="en-US" sz="2000"/>
          </a:p>
          <a:p>
            <a:r>
              <a:rPr lang="en-US" altLang="en-US" sz="2000"/>
              <a:t>Their offspring all have curly wings and red eyes</a:t>
            </a:r>
          </a:p>
          <a:p>
            <a:endParaRPr lang="en-US" altLang="en-US" sz="2000"/>
          </a:p>
          <a:p>
            <a:r>
              <a:rPr lang="en-US" altLang="en-US" sz="2000"/>
              <a:t>1. Show this in a Punnett square</a:t>
            </a:r>
          </a:p>
          <a:p>
            <a:endParaRPr lang="en-US" altLang="en-US" sz="2000"/>
          </a:p>
          <a:p>
            <a:r>
              <a:rPr lang="en-US" altLang="en-US" sz="2000"/>
              <a:t>2. Two of the F</a:t>
            </a:r>
            <a:r>
              <a:rPr lang="en-US" altLang="en-US" sz="2000" baseline="-25000"/>
              <a:t>1</a:t>
            </a:r>
            <a:r>
              <a:rPr lang="en-US" altLang="en-US" sz="2000"/>
              <a:t> generation flies are crossed. If the alleles for wing shape and eye colour assort independently, predict the phenotypes of the F</a:t>
            </a:r>
            <a:r>
              <a:rPr lang="en-US" altLang="en-US" sz="2000" baseline="-25000"/>
              <a:t>2  </a:t>
            </a:r>
            <a:r>
              <a:rPr lang="en-US" altLang="en-US" sz="2000"/>
              <a:t>generation and the proportions of each phenotype</a:t>
            </a:r>
          </a:p>
        </p:txBody>
      </p:sp>
      <p:sp>
        <p:nvSpPr>
          <p:cNvPr id="6" name="Title 1">
            <a:extLst>
              <a:ext uri="{FF2B5EF4-FFF2-40B4-BE49-F238E27FC236}">
                <a16:creationId xmlns:a16="http://schemas.microsoft.com/office/drawing/2014/main" id="{516ACC45-1F19-8F45-ADAB-C11D86E9DB70}"/>
              </a:ext>
            </a:extLst>
          </p:cNvPr>
          <p:cNvSpPr txBox="1">
            <a:spLocks noChangeArrowheads="1"/>
          </p:cNvSpPr>
          <p:nvPr/>
        </p:nvSpPr>
        <p:spPr bwMode="gray">
          <a:xfrm>
            <a:off x="513397" y="977900"/>
            <a:ext cx="802036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13:</a:t>
            </a:r>
            <a:r>
              <a:rPr lang="en-US" kern="0" dirty="0">
                <a:cs typeface="Times New Roman" panose="02020603050405020304" pitchFamily="18" charset="0"/>
              </a:rPr>
              <a:t> </a:t>
            </a:r>
            <a:r>
              <a:rPr lang="en-US" kern="0" dirty="0"/>
              <a:t>Solve the following dihybrid cross</a:t>
            </a:r>
            <a:br>
              <a:rPr lang="en-US" kern="0" dirty="0"/>
            </a:br>
            <a:endParaRPr lang="en-AU" altLang="en-US" b="1" kern="0" dirty="0"/>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Box 5">
            <a:extLst>
              <a:ext uri="{FF2B5EF4-FFF2-40B4-BE49-F238E27FC236}">
                <a16:creationId xmlns:a16="http://schemas.microsoft.com/office/drawing/2014/main" id="{410C2310-0AC0-F349-9AAF-190C90C57022}"/>
              </a:ext>
            </a:extLst>
          </p:cNvPr>
          <p:cNvSpPr txBox="1">
            <a:spLocks noChangeArrowheads="1"/>
          </p:cNvSpPr>
          <p:nvPr/>
        </p:nvSpPr>
        <p:spPr bwMode="auto">
          <a:xfrm>
            <a:off x="381000" y="1676400"/>
            <a:ext cx="7710488"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a:spcBef>
                <a:spcPct val="0"/>
              </a:spcBef>
              <a:buFontTx/>
              <a:buChar char="•"/>
            </a:pPr>
            <a:r>
              <a:rPr lang="en-AU" altLang="en-US"/>
              <a:t>For one characteristic, two or more genes and therefore two or more sets of alleles contribute to a phenotype.</a:t>
            </a:r>
          </a:p>
          <a:p>
            <a:pPr>
              <a:spcBef>
                <a:spcPct val="0"/>
              </a:spcBef>
            </a:pPr>
            <a:endParaRPr lang="en-AU" altLang="en-US"/>
          </a:p>
          <a:p>
            <a:pPr>
              <a:spcBef>
                <a:spcPct val="0"/>
              </a:spcBef>
              <a:buFontTx/>
              <a:buChar char="•"/>
            </a:pPr>
            <a:r>
              <a:rPr lang="en-AU" altLang="en-US"/>
              <a:t>A characteristic controlled by more than one gene is known as a polygenic characteristic, and its transmission is called </a:t>
            </a:r>
            <a:r>
              <a:rPr lang="en-AU" altLang="en-US" b="1"/>
              <a:t>polygenic inheritance</a:t>
            </a:r>
            <a:r>
              <a:rPr lang="en-AU" altLang="en-US"/>
              <a:t>.</a:t>
            </a:r>
          </a:p>
          <a:p>
            <a:pPr>
              <a:spcBef>
                <a:spcPct val="0"/>
              </a:spcBef>
            </a:pPr>
            <a:endParaRPr lang="en-AU" altLang="en-US"/>
          </a:p>
          <a:p>
            <a:pPr>
              <a:spcBef>
                <a:spcPct val="0"/>
              </a:spcBef>
              <a:buFontTx/>
              <a:buChar char="•"/>
            </a:pPr>
            <a:r>
              <a:rPr lang="en-AU" altLang="en-US"/>
              <a:t>Polygenes consist of multiple genes, and each gene consists of multiple alleles.</a:t>
            </a:r>
          </a:p>
        </p:txBody>
      </p:sp>
      <p:sp>
        <p:nvSpPr>
          <p:cNvPr id="5" name="Title 1">
            <a:extLst>
              <a:ext uri="{FF2B5EF4-FFF2-40B4-BE49-F238E27FC236}">
                <a16:creationId xmlns:a16="http://schemas.microsoft.com/office/drawing/2014/main" id="{EC077159-24CE-D040-A0A5-95C9E5C4D18B}"/>
              </a:ext>
            </a:extLst>
          </p:cNvPr>
          <p:cNvSpPr txBox="1">
            <a:spLocks noChangeArrowheads="1"/>
          </p:cNvSpPr>
          <p:nvPr/>
        </p:nvSpPr>
        <p:spPr bwMode="gray">
          <a:xfrm>
            <a:off x="152400" y="152400"/>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Polygenic inheritance</a:t>
            </a:r>
          </a:p>
        </p:txBody>
      </p:sp>
      <p:sp>
        <p:nvSpPr>
          <p:cNvPr id="7" name="Title 1">
            <a:extLst>
              <a:ext uri="{FF2B5EF4-FFF2-40B4-BE49-F238E27FC236}">
                <a16:creationId xmlns:a16="http://schemas.microsoft.com/office/drawing/2014/main" id="{516ACC45-1F19-8F45-ADAB-C11D86E9DB70}"/>
              </a:ext>
            </a:extLst>
          </p:cNvPr>
          <p:cNvSpPr txBox="1">
            <a:spLocks noChangeArrowheads="1"/>
          </p:cNvSpPr>
          <p:nvPr/>
        </p:nvSpPr>
        <p:spPr bwMode="gray">
          <a:xfrm>
            <a:off x="914400" y="1021080"/>
            <a:ext cx="802036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14:</a:t>
            </a:r>
            <a:r>
              <a:rPr lang="en-US" kern="0" dirty="0">
                <a:cs typeface="Times New Roman" panose="02020603050405020304" pitchFamily="18" charset="0"/>
              </a:rPr>
              <a:t> </a:t>
            </a:r>
            <a:r>
              <a:rPr lang="en-US" kern="0" dirty="0"/>
              <a:t>Define polygenic inheritance</a:t>
            </a:r>
            <a:br>
              <a:rPr lang="en-US" kern="0" dirty="0"/>
            </a:br>
            <a:endParaRPr lang="en-AU" altLang="en-US" b="1" kern="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100A799-79C7-6A4F-9113-35EEE1FCE1E8}"/>
              </a:ext>
            </a:extLst>
          </p:cNvPr>
          <p:cNvSpPr txBox="1">
            <a:spLocks noChangeArrowheads="1"/>
          </p:cNvSpPr>
          <p:nvPr/>
        </p:nvSpPr>
        <p:spPr bwMode="gray">
          <a:xfrm>
            <a:off x="152400" y="152400"/>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Polygenic inheritance</a:t>
            </a:r>
          </a:p>
        </p:txBody>
      </p:sp>
      <p:sp>
        <p:nvSpPr>
          <p:cNvPr id="7" name="Title 1">
            <a:extLst>
              <a:ext uri="{FF2B5EF4-FFF2-40B4-BE49-F238E27FC236}">
                <a16:creationId xmlns:a16="http://schemas.microsoft.com/office/drawing/2014/main" id="{516ACC45-1F19-8F45-ADAB-C11D86E9DB70}"/>
              </a:ext>
            </a:extLst>
          </p:cNvPr>
          <p:cNvSpPr txBox="1">
            <a:spLocks noChangeArrowheads="1"/>
          </p:cNvSpPr>
          <p:nvPr/>
        </p:nvSpPr>
        <p:spPr bwMode="gray">
          <a:xfrm>
            <a:off x="714216" y="1143000"/>
            <a:ext cx="802036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15:</a:t>
            </a:r>
            <a:r>
              <a:rPr lang="en-US" kern="0" dirty="0">
                <a:cs typeface="Times New Roman" panose="02020603050405020304" pitchFamily="18" charset="0"/>
              </a:rPr>
              <a:t> </a:t>
            </a:r>
            <a:r>
              <a:rPr lang="en-US" kern="0" dirty="0"/>
              <a:t>Contrast </a:t>
            </a:r>
            <a:r>
              <a:rPr lang="en-US" kern="0" dirty="0" err="1"/>
              <a:t>multiallelic</a:t>
            </a:r>
            <a:r>
              <a:rPr lang="en-US" kern="0" dirty="0"/>
              <a:t> and polygenic inheritance </a:t>
            </a:r>
            <a:br>
              <a:rPr lang="en-US" kern="0" dirty="0"/>
            </a:br>
            <a:endParaRPr lang="en-AU" altLang="en-US" b="1" kern="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Box 5">
            <a:extLst>
              <a:ext uri="{FF2B5EF4-FFF2-40B4-BE49-F238E27FC236}">
                <a16:creationId xmlns:a16="http://schemas.microsoft.com/office/drawing/2014/main" id="{15B9E0CA-6BAA-A847-9324-CADA51354824}"/>
              </a:ext>
            </a:extLst>
          </p:cNvPr>
          <p:cNvSpPr txBox="1">
            <a:spLocks noChangeArrowheads="1"/>
          </p:cNvSpPr>
          <p:nvPr/>
        </p:nvSpPr>
        <p:spPr bwMode="auto">
          <a:xfrm>
            <a:off x="223838" y="2667000"/>
            <a:ext cx="4557712" cy="2895600"/>
          </a:xfrm>
          <a:prstGeom prst="rect">
            <a:avLst/>
          </a:prstGeom>
          <a:solidFill>
            <a:schemeClr val="bg2">
              <a:lumMod val="20000"/>
              <a:lumOff val="80000"/>
            </a:schemeClr>
          </a:solidFill>
          <a:ln>
            <a:noFill/>
          </a:ln>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a:spcBef>
                <a:spcPct val="0"/>
              </a:spcBef>
              <a:defRPr/>
            </a:pPr>
            <a:r>
              <a:rPr lang="en-AU" altLang="en-US" dirty="0"/>
              <a:t>An example of polygenic inheritance is human height.</a:t>
            </a:r>
          </a:p>
          <a:p>
            <a:pPr>
              <a:spcBef>
                <a:spcPct val="0"/>
              </a:spcBef>
              <a:defRPr/>
            </a:pPr>
            <a:endParaRPr lang="en-AU" altLang="en-US" dirty="0"/>
          </a:p>
          <a:p>
            <a:pPr>
              <a:spcBef>
                <a:spcPct val="0"/>
              </a:spcBef>
              <a:defRPr/>
            </a:pPr>
            <a:r>
              <a:rPr lang="en-AU" altLang="en-US" dirty="0"/>
              <a:t>Humans have a range of heights, with a smooth gradation from one extreme to another. This can be seen when you line up for your school photographs each year.</a:t>
            </a:r>
            <a:br>
              <a:rPr lang="en-AU" altLang="en-US" dirty="0"/>
            </a:br>
            <a:r>
              <a:rPr lang="en-AU" altLang="en-US" dirty="0"/>
              <a:t>The condition of showing a range</a:t>
            </a:r>
            <a:br>
              <a:rPr lang="en-AU" altLang="en-US" dirty="0"/>
            </a:br>
            <a:r>
              <a:rPr lang="en-AU" altLang="en-US" dirty="0"/>
              <a:t>of phenotypes is called </a:t>
            </a:r>
            <a:r>
              <a:rPr lang="en-AU" altLang="en-US" b="1" dirty="0"/>
              <a:t>continuous variation</a:t>
            </a:r>
            <a:r>
              <a:rPr lang="en-AU" altLang="en-US" dirty="0"/>
              <a:t>.</a:t>
            </a:r>
          </a:p>
        </p:txBody>
      </p:sp>
      <p:sp>
        <p:nvSpPr>
          <p:cNvPr id="5" name="Title 1">
            <a:extLst>
              <a:ext uri="{FF2B5EF4-FFF2-40B4-BE49-F238E27FC236}">
                <a16:creationId xmlns:a16="http://schemas.microsoft.com/office/drawing/2014/main" id="{C7D01E94-C9B8-0641-BC3C-593624F441BD}"/>
              </a:ext>
            </a:extLst>
          </p:cNvPr>
          <p:cNvSpPr txBox="1">
            <a:spLocks noChangeArrowheads="1"/>
          </p:cNvSpPr>
          <p:nvPr/>
        </p:nvSpPr>
        <p:spPr bwMode="gray">
          <a:xfrm>
            <a:off x="152400" y="152400"/>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Polygenic inheritance</a:t>
            </a:r>
          </a:p>
        </p:txBody>
      </p:sp>
      <p:pic>
        <p:nvPicPr>
          <p:cNvPr id="73732" name="Picture 1">
            <a:extLst>
              <a:ext uri="{FF2B5EF4-FFF2-40B4-BE49-F238E27FC236}">
                <a16:creationId xmlns:a16="http://schemas.microsoft.com/office/drawing/2014/main" id="{D5BB1408-3E26-1243-8D85-050069C679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0138" y="2649538"/>
            <a:ext cx="4010025"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516ACC45-1F19-8F45-ADAB-C11D86E9DB70}"/>
              </a:ext>
            </a:extLst>
          </p:cNvPr>
          <p:cNvSpPr txBox="1">
            <a:spLocks noChangeArrowheads="1"/>
          </p:cNvSpPr>
          <p:nvPr/>
        </p:nvSpPr>
        <p:spPr bwMode="gray">
          <a:xfrm>
            <a:off x="609600" y="1262698"/>
            <a:ext cx="802036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16:</a:t>
            </a:r>
            <a:r>
              <a:rPr lang="en-US" kern="0" dirty="0">
                <a:cs typeface="Times New Roman" panose="02020603050405020304" pitchFamily="18" charset="0"/>
              </a:rPr>
              <a:t> </a:t>
            </a:r>
            <a:r>
              <a:rPr lang="en-US" kern="0" dirty="0"/>
              <a:t>Using an example, explain why polygenic inheritance is said to show continuous variation</a:t>
            </a:r>
            <a:br>
              <a:rPr lang="en-US" kern="0" dirty="0"/>
            </a:br>
            <a:endParaRPr lang="en-AU" altLang="en-US" b="1" kern="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655646F-6AB0-DE45-A8AC-132C1473DA8C}"/>
              </a:ext>
            </a:extLst>
          </p:cNvPr>
          <p:cNvSpPr txBox="1">
            <a:spLocks noChangeArrowheads="1"/>
          </p:cNvSpPr>
          <p:nvPr/>
        </p:nvSpPr>
        <p:spPr bwMode="gray">
          <a:xfrm>
            <a:off x="152400" y="152400"/>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Polygenic inheritance</a:t>
            </a:r>
          </a:p>
        </p:txBody>
      </p:sp>
      <p:graphicFrame>
        <p:nvGraphicFramePr>
          <p:cNvPr id="7" name="Table 6">
            <a:extLst>
              <a:ext uri="{FF2B5EF4-FFF2-40B4-BE49-F238E27FC236}">
                <a16:creationId xmlns:a16="http://schemas.microsoft.com/office/drawing/2014/main" id="{290241EC-1F27-8F4D-B6A9-A4996B2BC22D}"/>
              </a:ext>
            </a:extLst>
          </p:cNvPr>
          <p:cNvGraphicFramePr>
            <a:graphicFrameLocks noGrp="1"/>
          </p:cNvGraphicFramePr>
          <p:nvPr/>
        </p:nvGraphicFramePr>
        <p:xfrm>
          <a:off x="692150" y="1882775"/>
          <a:ext cx="8064501" cy="4632664"/>
        </p:xfrm>
        <a:graphic>
          <a:graphicData uri="http://schemas.openxmlformats.org/drawingml/2006/table">
            <a:tbl>
              <a:tblPr firstRow="1" bandRow="1">
                <a:tableStyleId>{5C22544A-7EE6-4342-B048-85BDC9FD1C3A}</a:tableStyleId>
              </a:tblPr>
              <a:tblGrid>
                <a:gridCol w="2268141">
                  <a:extLst>
                    <a:ext uri="{9D8B030D-6E8A-4147-A177-3AD203B41FA5}">
                      <a16:colId xmlns:a16="http://schemas.microsoft.com/office/drawing/2014/main" val="20000"/>
                    </a:ext>
                  </a:extLst>
                </a:gridCol>
                <a:gridCol w="2736170">
                  <a:extLst>
                    <a:ext uri="{9D8B030D-6E8A-4147-A177-3AD203B41FA5}">
                      <a16:colId xmlns:a16="http://schemas.microsoft.com/office/drawing/2014/main" val="20001"/>
                    </a:ext>
                  </a:extLst>
                </a:gridCol>
                <a:gridCol w="3060190">
                  <a:extLst>
                    <a:ext uri="{9D8B030D-6E8A-4147-A177-3AD203B41FA5}">
                      <a16:colId xmlns:a16="http://schemas.microsoft.com/office/drawing/2014/main" val="20002"/>
                    </a:ext>
                  </a:extLst>
                </a:gridCol>
              </a:tblGrid>
              <a:tr h="700918">
                <a:tc>
                  <a:txBody>
                    <a:bodyPr/>
                    <a:lstStyle/>
                    <a:p>
                      <a:r>
                        <a:rPr lang="en-AU" sz="2000" dirty="0"/>
                        <a:t>Factor</a:t>
                      </a:r>
                    </a:p>
                  </a:txBody>
                  <a:tcPr marL="91461" marR="91461" marT="45683" marB="45683"/>
                </a:tc>
                <a:tc>
                  <a:txBody>
                    <a:bodyPr/>
                    <a:lstStyle/>
                    <a:p>
                      <a:r>
                        <a:rPr lang="en-AU" sz="2000" dirty="0"/>
                        <a:t>Continuous variation</a:t>
                      </a:r>
                    </a:p>
                  </a:txBody>
                  <a:tcPr marL="91461" marR="91461" marT="45683" marB="45683"/>
                </a:tc>
                <a:tc>
                  <a:txBody>
                    <a:bodyPr/>
                    <a:lstStyle/>
                    <a:p>
                      <a:r>
                        <a:rPr lang="en-AU" sz="2000" dirty="0"/>
                        <a:t>Discontinuous variation</a:t>
                      </a:r>
                    </a:p>
                  </a:txBody>
                  <a:tcPr marL="91461" marR="91461" marT="45683" marB="45683"/>
                </a:tc>
                <a:extLst>
                  <a:ext uri="{0D108BD9-81ED-4DB2-BD59-A6C34878D82A}">
                    <a16:rowId xmlns:a16="http://schemas.microsoft.com/office/drawing/2014/main" val="10000"/>
                  </a:ext>
                </a:extLst>
              </a:tr>
              <a:tr h="1615245">
                <a:tc>
                  <a:txBody>
                    <a:bodyPr/>
                    <a:lstStyle/>
                    <a:p>
                      <a:r>
                        <a:rPr lang="en-AU" sz="2000" dirty="0"/>
                        <a:t>Type of inheritance that may lead to this variation</a:t>
                      </a:r>
                    </a:p>
                  </a:txBody>
                  <a:tcPr marL="91461" marR="91461" marT="45683" marB="4568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000" b="0" i="0" u="none" strike="noStrike" kern="1200" baseline="0" dirty="0">
                          <a:solidFill>
                            <a:schemeClr val="dk1"/>
                          </a:solidFill>
                          <a:latin typeface="+mn-lt"/>
                          <a:ea typeface="+mn-ea"/>
                          <a:cs typeface="+mn-cs"/>
                        </a:rPr>
                        <a:t>Polygenic inheritance (will have </a:t>
                      </a:r>
                      <a:r>
                        <a:rPr lang="en-GB" sz="2000" b="0" i="0" u="none" strike="noStrike" kern="1200" baseline="0" dirty="0">
                          <a:solidFill>
                            <a:schemeClr val="dk1"/>
                          </a:solidFill>
                          <a:latin typeface="+mn-lt"/>
                          <a:ea typeface="+mn-ea"/>
                          <a:cs typeface="+mn-cs"/>
                        </a:rPr>
                        <a:t>multiple alleles for each gene and </a:t>
                      </a:r>
                      <a:r>
                        <a:rPr lang="en-AU" sz="2000" b="0" i="0" u="none" strike="noStrike" kern="1200" baseline="0" dirty="0">
                          <a:solidFill>
                            <a:schemeClr val="dk1"/>
                          </a:solidFill>
                          <a:latin typeface="+mn-lt"/>
                          <a:ea typeface="+mn-ea"/>
                          <a:cs typeface="+mn-cs"/>
                        </a:rPr>
                        <a:t>several genes)</a:t>
                      </a:r>
                      <a:endParaRPr lang="en-AU" sz="2000" dirty="0"/>
                    </a:p>
                    <a:p>
                      <a:endParaRPr lang="en-AU" sz="2000" dirty="0"/>
                    </a:p>
                  </a:txBody>
                  <a:tcPr marL="91461" marR="91461" marT="45683" marB="4568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Single-gene inheritance (but may have multiple alleles)</a:t>
                      </a:r>
                    </a:p>
                    <a:p>
                      <a:endParaRPr lang="en-AU" sz="2000" dirty="0"/>
                    </a:p>
                  </a:txBody>
                  <a:tcPr marL="91461" marR="91461" marT="45683" marB="45683"/>
                </a:tc>
                <a:extLst>
                  <a:ext uri="{0D108BD9-81ED-4DB2-BD59-A6C34878D82A}">
                    <a16:rowId xmlns:a16="http://schemas.microsoft.com/office/drawing/2014/main" val="10001"/>
                  </a:ext>
                </a:extLst>
              </a:tr>
              <a:tr h="700918">
                <a:tc>
                  <a:txBody>
                    <a:bodyPr/>
                    <a:lstStyle/>
                    <a:p>
                      <a:r>
                        <a:rPr lang="en-AU" sz="2000" dirty="0"/>
                        <a:t>Cause</a:t>
                      </a:r>
                    </a:p>
                  </a:txBody>
                  <a:tcPr marL="91461" marR="91461" marT="45683" marB="45683"/>
                </a:tc>
                <a:tc>
                  <a:txBody>
                    <a:bodyPr/>
                    <a:lstStyle/>
                    <a:p>
                      <a:r>
                        <a:rPr lang="en-AU" sz="2000" b="0" i="0" u="none" strike="noStrike" kern="1200" baseline="0" dirty="0">
                          <a:solidFill>
                            <a:schemeClr val="dk1"/>
                          </a:solidFill>
                          <a:latin typeface="+mn-lt"/>
                          <a:ea typeface="+mn-ea"/>
                          <a:cs typeface="+mn-cs"/>
                        </a:rPr>
                        <a:t>Genetic and environmental factors</a:t>
                      </a:r>
                      <a:endParaRPr lang="en-AU" sz="2000" dirty="0"/>
                    </a:p>
                  </a:txBody>
                  <a:tcPr marL="91461" marR="91461" marT="45683" marB="45683"/>
                </a:tc>
                <a:tc>
                  <a:txBody>
                    <a:bodyPr/>
                    <a:lstStyle/>
                    <a:p>
                      <a:r>
                        <a:rPr lang="en-AU" sz="2000" b="0" i="0" u="none" strike="noStrike" kern="1200" baseline="0" dirty="0">
                          <a:solidFill>
                            <a:schemeClr val="dk1"/>
                          </a:solidFill>
                          <a:latin typeface="+mn-lt"/>
                          <a:ea typeface="+mn-ea"/>
                          <a:cs typeface="+mn-cs"/>
                        </a:rPr>
                        <a:t>Genetic factors</a:t>
                      </a:r>
                      <a:endParaRPr lang="en-AU" sz="2000" dirty="0"/>
                    </a:p>
                  </a:txBody>
                  <a:tcPr marL="91461" marR="91461" marT="45683" marB="45683"/>
                </a:tc>
                <a:extLst>
                  <a:ext uri="{0D108BD9-81ED-4DB2-BD59-A6C34878D82A}">
                    <a16:rowId xmlns:a16="http://schemas.microsoft.com/office/drawing/2014/main" val="10002"/>
                  </a:ext>
                </a:extLst>
              </a:tr>
              <a:tr h="1615245">
                <a:tc>
                  <a:txBody>
                    <a:bodyPr/>
                    <a:lstStyle/>
                    <a:p>
                      <a:r>
                        <a:rPr lang="en-AU" sz="2000" dirty="0"/>
                        <a:t>Description</a:t>
                      </a:r>
                    </a:p>
                  </a:txBody>
                  <a:tcPr marL="91461" marR="91461" marT="45683" marB="45683"/>
                </a:tc>
                <a:tc>
                  <a:txBody>
                    <a:bodyPr/>
                    <a:lstStyle/>
                    <a:p>
                      <a:r>
                        <a:rPr lang="en-GB" sz="2000" b="0" i="0" u="none" strike="noStrike" kern="1200" baseline="0" dirty="0">
                          <a:solidFill>
                            <a:schemeClr val="dk1"/>
                          </a:solidFill>
                          <a:latin typeface="+mn-lt"/>
                          <a:ea typeface="+mn-ea"/>
                          <a:cs typeface="+mn-cs"/>
                        </a:rPr>
                        <a:t>Variation that shows gradual changes from one trait to another. Differences are </a:t>
                      </a:r>
                      <a:r>
                        <a:rPr lang="en-AU" sz="2000" b="0" i="0" u="none" strike="noStrike" kern="1200" baseline="0" dirty="0">
                          <a:solidFill>
                            <a:schemeClr val="dk1"/>
                          </a:solidFill>
                          <a:latin typeface="+mn-lt"/>
                          <a:ea typeface="+mn-ea"/>
                          <a:cs typeface="+mn-cs"/>
                        </a:rPr>
                        <a:t>slight, along a continuum.</a:t>
                      </a:r>
                      <a:endParaRPr lang="en-AU" sz="2000" dirty="0"/>
                    </a:p>
                  </a:txBody>
                  <a:tcPr marL="91461" marR="91461" marT="45683" marB="45683"/>
                </a:tc>
                <a:tc>
                  <a:txBody>
                    <a:bodyPr/>
                    <a:lstStyle/>
                    <a:p>
                      <a:r>
                        <a:rPr lang="en-GB" sz="2000" b="0" i="0" u="none" strike="noStrike" kern="1200" baseline="0" dirty="0">
                          <a:solidFill>
                            <a:schemeClr val="dk1"/>
                          </a:solidFill>
                          <a:latin typeface="+mn-lt"/>
                          <a:ea typeface="+mn-ea"/>
                          <a:cs typeface="+mn-cs"/>
                        </a:rPr>
                        <a:t>Variation that shows clear and discrete changes between traits. There is no </a:t>
                      </a:r>
                      <a:r>
                        <a:rPr lang="en-AU" sz="2000" b="0" i="0" u="none" strike="noStrike" kern="1200" baseline="0" dirty="0">
                          <a:solidFill>
                            <a:schemeClr val="dk1"/>
                          </a:solidFill>
                          <a:latin typeface="+mn-lt"/>
                          <a:ea typeface="+mn-ea"/>
                          <a:cs typeface="+mn-cs"/>
                        </a:rPr>
                        <a:t>intermediate form.</a:t>
                      </a:r>
                      <a:endParaRPr lang="en-AU" sz="2000" baseline="30000" dirty="0"/>
                    </a:p>
                  </a:txBody>
                  <a:tcPr marL="91461" marR="91461" marT="45683" marB="45683"/>
                </a:tc>
                <a:extLst>
                  <a:ext uri="{0D108BD9-81ED-4DB2-BD59-A6C34878D82A}">
                    <a16:rowId xmlns:a16="http://schemas.microsoft.com/office/drawing/2014/main" val="10003"/>
                  </a:ext>
                </a:extLst>
              </a:tr>
            </a:tbl>
          </a:graphicData>
        </a:graphic>
      </p:graphicFrame>
      <p:sp>
        <p:nvSpPr>
          <p:cNvPr id="6" name="Title 1">
            <a:extLst>
              <a:ext uri="{FF2B5EF4-FFF2-40B4-BE49-F238E27FC236}">
                <a16:creationId xmlns:a16="http://schemas.microsoft.com/office/drawing/2014/main" id="{516ACC45-1F19-8F45-ADAB-C11D86E9DB70}"/>
              </a:ext>
            </a:extLst>
          </p:cNvPr>
          <p:cNvSpPr txBox="1">
            <a:spLocks noChangeArrowheads="1"/>
          </p:cNvSpPr>
          <p:nvPr/>
        </p:nvSpPr>
        <p:spPr bwMode="gray">
          <a:xfrm>
            <a:off x="533400" y="1066800"/>
            <a:ext cx="822325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17:</a:t>
            </a:r>
            <a:r>
              <a:rPr lang="en-US" kern="0" dirty="0">
                <a:cs typeface="Times New Roman" panose="02020603050405020304" pitchFamily="18" charset="0"/>
              </a:rPr>
              <a:t> </a:t>
            </a:r>
            <a:r>
              <a:rPr lang="en-US" kern="0" dirty="0"/>
              <a:t>Compare continuous and discontinuous variation</a:t>
            </a:r>
            <a:br>
              <a:rPr lang="en-US" kern="0" dirty="0"/>
            </a:br>
            <a:endParaRPr lang="en-AU" altLang="en-US" b="1" kern="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A9D99E-C3D2-A34D-898B-858DB8885AE6}"/>
              </a:ext>
            </a:extLst>
          </p:cNvPr>
          <p:cNvSpPr txBox="1">
            <a:spLocks noChangeArrowheads="1"/>
          </p:cNvSpPr>
          <p:nvPr/>
        </p:nvSpPr>
        <p:spPr bwMode="gray">
          <a:xfrm>
            <a:off x="152400" y="152400"/>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Polygenic inheritance</a:t>
            </a:r>
          </a:p>
        </p:txBody>
      </p:sp>
      <p:graphicFrame>
        <p:nvGraphicFramePr>
          <p:cNvPr id="7" name="Table 6">
            <a:extLst>
              <a:ext uri="{FF2B5EF4-FFF2-40B4-BE49-F238E27FC236}">
                <a16:creationId xmlns:a16="http://schemas.microsoft.com/office/drawing/2014/main" id="{BB9F616C-9660-BD45-A5DB-561EC06B7D14}"/>
              </a:ext>
            </a:extLst>
          </p:cNvPr>
          <p:cNvGraphicFramePr>
            <a:graphicFrameLocks noGrp="1"/>
          </p:cNvGraphicFramePr>
          <p:nvPr/>
        </p:nvGraphicFramePr>
        <p:xfrm>
          <a:off x="539750" y="1885950"/>
          <a:ext cx="8064501" cy="3627438"/>
        </p:xfrm>
        <a:graphic>
          <a:graphicData uri="http://schemas.openxmlformats.org/drawingml/2006/table">
            <a:tbl>
              <a:tblPr firstRow="1" bandRow="1">
                <a:tableStyleId>{5C22544A-7EE6-4342-B048-85BDC9FD1C3A}</a:tableStyleId>
              </a:tblPr>
              <a:tblGrid>
                <a:gridCol w="2268141">
                  <a:extLst>
                    <a:ext uri="{9D8B030D-6E8A-4147-A177-3AD203B41FA5}">
                      <a16:colId xmlns:a16="http://schemas.microsoft.com/office/drawing/2014/main" val="20000"/>
                    </a:ext>
                  </a:extLst>
                </a:gridCol>
                <a:gridCol w="2736170">
                  <a:extLst>
                    <a:ext uri="{9D8B030D-6E8A-4147-A177-3AD203B41FA5}">
                      <a16:colId xmlns:a16="http://schemas.microsoft.com/office/drawing/2014/main" val="20001"/>
                    </a:ext>
                  </a:extLst>
                </a:gridCol>
                <a:gridCol w="3060190">
                  <a:extLst>
                    <a:ext uri="{9D8B030D-6E8A-4147-A177-3AD203B41FA5}">
                      <a16:colId xmlns:a16="http://schemas.microsoft.com/office/drawing/2014/main" val="20002"/>
                    </a:ext>
                  </a:extLst>
                </a:gridCol>
              </a:tblGrid>
              <a:tr h="701065">
                <a:tc>
                  <a:txBody>
                    <a:bodyPr/>
                    <a:lstStyle/>
                    <a:p>
                      <a:r>
                        <a:rPr lang="en-AU" sz="2000" dirty="0"/>
                        <a:t>Factor</a:t>
                      </a:r>
                    </a:p>
                  </a:txBody>
                  <a:tcPr marL="91461" marR="91461" marT="45684" marB="45684"/>
                </a:tc>
                <a:tc>
                  <a:txBody>
                    <a:bodyPr/>
                    <a:lstStyle/>
                    <a:p>
                      <a:r>
                        <a:rPr lang="en-AU" sz="2000" dirty="0"/>
                        <a:t>Continuous variation</a:t>
                      </a:r>
                    </a:p>
                  </a:txBody>
                  <a:tcPr marL="91461" marR="91461" marT="45684" marB="45684"/>
                </a:tc>
                <a:tc>
                  <a:txBody>
                    <a:bodyPr/>
                    <a:lstStyle/>
                    <a:p>
                      <a:r>
                        <a:rPr lang="en-AU" sz="2000" dirty="0"/>
                        <a:t>Discontinuous variation</a:t>
                      </a:r>
                    </a:p>
                  </a:txBody>
                  <a:tcPr marL="91461" marR="91461" marT="45684" marB="45684"/>
                </a:tc>
                <a:extLst>
                  <a:ext uri="{0D108BD9-81ED-4DB2-BD59-A6C34878D82A}">
                    <a16:rowId xmlns:a16="http://schemas.microsoft.com/office/drawing/2014/main" val="10000"/>
                  </a:ext>
                </a:extLst>
              </a:tr>
              <a:tr h="1310762">
                <a:tc>
                  <a:txBody>
                    <a:bodyPr/>
                    <a:lstStyle/>
                    <a:p>
                      <a:r>
                        <a:rPr lang="en-AU" sz="2000" dirty="0"/>
                        <a:t>Type of graphical representation</a:t>
                      </a:r>
                    </a:p>
                  </a:txBody>
                  <a:tcPr marL="91461" marR="91461" marT="45684" marB="45684"/>
                </a:tc>
                <a:tc>
                  <a:txBody>
                    <a:bodyPr/>
                    <a:lstStyle/>
                    <a:p>
                      <a:r>
                        <a:rPr lang="en-GB" sz="2000" b="0" i="0" u="none" strike="noStrike" kern="1200" baseline="0" dirty="0">
                          <a:solidFill>
                            <a:schemeClr val="dk1"/>
                          </a:solidFill>
                          <a:latin typeface="+mn-lt"/>
                          <a:ea typeface="+mn-ea"/>
                          <a:cs typeface="+mn-cs"/>
                        </a:rPr>
                        <a:t>Histogram (a line graph can be superimposed to show continuous data)</a:t>
                      </a:r>
                      <a:endParaRPr lang="en-AU" sz="2000" dirty="0"/>
                    </a:p>
                  </a:txBody>
                  <a:tcPr marL="91461" marR="91461" marT="45684" marB="45684"/>
                </a:tc>
                <a:tc>
                  <a:txBody>
                    <a:bodyPr/>
                    <a:lstStyle/>
                    <a:p>
                      <a:r>
                        <a:rPr lang="en-AU" sz="2000" b="0" i="0" u="none" strike="noStrike" kern="1200" baseline="0" dirty="0">
                          <a:solidFill>
                            <a:schemeClr val="dk1"/>
                          </a:solidFill>
                          <a:latin typeface="+mn-lt"/>
                          <a:ea typeface="+mn-ea"/>
                          <a:cs typeface="+mn-cs"/>
                        </a:rPr>
                        <a:t>Bar graph</a:t>
                      </a:r>
                      <a:endParaRPr lang="en-AU" sz="2000" dirty="0"/>
                    </a:p>
                  </a:txBody>
                  <a:tcPr marL="91461" marR="91461" marT="45684" marB="45684"/>
                </a:tc>
                <a:extLst>
                  <a:ext uri="{0D108BD9-81ED-4DB2-BD59-A6C34878D82A}">
                    <a16:rowId xmlns:a16="http://schemas.microsoft.com/office/drawing/2014/main" val="10001"/>
                  </a:ext>
                </a:extLst>
              </a:tr>
              <a:tr h="1615611">
                <a:tc>
                  <a:txBody>
                    <a:bodyPr/>
                    <a:lstStyle/>
                    <a:p>
                      <a:r>
                        <a:rPr lang="en-AU" sz="2000" dirty="0"/>
                        <a:t>Examples</a:t>
                      </a:r>
                    </a:p>
                  </a:txBody>
                  <a:tcPr marL="91461" marR="91461" marT="45684" marB="45684"/>
                </a:tc>
                <a:tc>
                  <a:txBody>
                    <a:bodyPr/>
                    <a:lstStyle/>
                    <a:p>
                      <a:r>
                        <a:rPr lang="en-AU" sz="2000" b="0" i="0" u="none" strike="noStrike" kern="1200" baseline="0" dirty="0">
                          <a:solidFill>
                            <a:schemeClr val="dk1"/>
                          </a:solidFill>
                          <a:latin typeface="+mn-lt"/>
                          <a:ea typeface="+mn-ea"/>
                          <a:cs typeface="+mn-cs"/>
                        </a:rPr>
                        <a:t>Height, weight, skin colour</a:t>
                      </a:r>
                      <a:endParaRPr lang="en-AU" sz="2000" dirty="0"/>
                    </a:p>
                  </a:txBody>
                  <a:tcPr marL="91461" marR="91461" marT="45684" marB="45684"/>
                </a:tc>
                <a:tc>
                  <a:txBody>
                    <a:bodyPr/>
                    <a:lstStyle/>
                    <a:p>
                      <a:r>
                        <a:rPr lang="en-GB" sz="2000" b="0" i="0" u="none" strike="noStrike" kern="1200" baseline="0" dirty="0">
                          <a:solidFill>
                            <a:schemeClr val="dk1"/>
                          </a:solidFill>
                          <a:latin typeface="+mn-lt"/>
                          <a:ea typeface="+mn-ea"/>
                          <a:cs typeface="+mn-cs"/>
                        </a:rPr>
                        <a:t>Ability or inability to tongue roll; attached or detached ear lobes; blood groups A, B, AB and O</a:t>
                      </a:r>
                      <a:endParaRPr lang="en-AU" sz="2000" dirty="0"/>
                    </a:p>
                  </a:txBody>
                  <a:tcPr marL="91461" marR="91461" marT="45684" marB="45684"/>
                </a:tc>
                <a:extLst>
                  <a:ext uri="{0D108BD9-81ED-4DB2-BD59-A6C34878D82A}">
                    <a16:rowId xmlns:a16="http://schemas.microsoft.com/office/drawing/2014/main" val="10002"/>
                  </a:ext>
                </a:extLst>
              </a:tr>
            </a:tbl>
          </a:graphicData>
        </a:graphic>
      </p:graphicFrame>
      <p:sp>
        <p:nvSpPr>
          <p:cNvPr id="6" name="Title 1">
            <a:extLst>
              <a:ext uri="{FF2B5EF4-FFF2-40B4-BE49-F238E27FC236}">
                <a16:creationId xmlns:a16="http://schemas.microsoft.com/office/drawing/2014/main" id="{516ACC45-1F19-8F45-ADAB-C11D86E9DB70}"/>
              </a:ext>
            </a:extLst>
          </p:cNvPr>
          <p:cNvSpPr txBox="1">
            <a:spLocks noChangeArrowheads="1"/>
          </p:cNvSpPr>
          <p:nvPr/>
        </p:nvSpPr>
        <p:spPr bwMode="gray">
          <a:xfrm>
            <a:off x="533400" y="1066800"/>
            <a:ext cx="822325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17:</a:t>
            </a:r>
            <a:r>
              <a:rPr lang="en-US" kern="0" dirty="0">
                <a:cs typeface="Times New Roman" panose="02020603050405020304" pitchFamily="18" charset="0"/>
              </a:rPr>
              <a:t> </a:t>
            </a:r>
            <a:r>
              <a:rPr lang="en-US" kern="0" dirty="0"/>
              <a:t>Compare continuous and discontinuous variation</a:t>
            </a:r>
            <a:br>
              <a:rPr lang="en-US" kern="0" dirty="0"/>
            </a:br>
            <a:endParaRPr lang="en-AU" altLang="en-US" b="1" kern="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A80693D4-4BBB-8140-8715-E9A3399E547D}"/>
              </a:ext>
            </a:extLst>
          </p:cNvPr>
          <p:cNvSpPr>
            <a:spLocks noGrp="1" noChangeArrowheads="1"/>
          </p:cNvSpPr>
          <p:nvPr>
            <p:ph type="title"/>
          </p:nvPr>
        </p:nvSpPr>
        <p:spPr>
          <a:xfrm>
            <a:off x="152400" y="152400"/>
            <a:ext cx="4572000" cy="457200"/>
          </a:xfrm>
        </p:spPr>
        <p:txBody>
          <a:bodyPr/>
          <a:lstStyle/>
          <a:p>
            <a:pPr eaLnBrk="1" hangingPunct="1"/>
            <a:r>
              <a:rPr lang="en-US" altLang="en-US" sz="2400" b="1">
                <a:solidFill>
                  <a:schemeClr val="bg1"/>
                </a:solidFill>
                <a:cs typeface="Arial" panose="020B0604020202020204" pitchFamily="34" charset="0"/>
              </a:rPr>
              <a:t>Genetics introduction</a:t>
            </a:r>
          </a:p>
        </p:txBody>
      </p:sp>
      <p:sp>
        <p:nvSpPr>
          <p:cNvPr id="18435" name="TextBox 5">
            <a:extLst>
              <a:ext uri="{FF2B5EF4-FFF2-40B4-BE49-F238E27FC236}">
                <a16:creationId xmlns:a16="http://schemas.microsoft.com/office/drawing/2014/main" id="{5F6E70B3-D7B0-E042-AB7E-14BFACD940BF}"/>
              </a:ext>
            </a:extLst>
          </p:cNvPr>
          <p:cNvSpPr txBox="1">
            <a:spLocks noChangeArrowheads="1"/>
          </p:cNvSpPr>
          <p:nvPr/>
        </p:nvSpPr>
        <p:spPr bwMode="auto">
          <a:xfrm>
            <a:off x="533400" y="2932366"/>
            <a:ext cx="4038600" cy="2400657"/>
          </a:xfrm>
          <a:prstGeom prst="rect">
            <a:avLst/>
          </a:prstGeom>
          <a:noFill/>
          <a:ln>
            <a:noFill/>
          </a:ln>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a:lnSpc>
                <a:spcPct val="100000"/>
              </a:lnSpc>
              <a:spcBef>
                <a:spcPts val="1200"/>
              </a:spcBef>
              <a:spcAft>
                <a:spcPts val="600"/>
              </a:spcAft>
            </a:pPr>
            <a:r>
              <a:rPr lang="en-AU" altLang="en-US" sz="2000" b="1" dirty="0">
                <a:solidFill>
                  <a:schemeClr val="accent2"/>
                </a:solidFill>
              </a:rPr>
              <a:t>Homologous Chromosomes</a:t>
            </a:r>
          </a:p>
          <a:p>
            <a:pPr marL="342900" indent="-342900">
              <a:lnSpc>
                <a:spcPct val="100000"/>
              </a:lnSpc>
              <a:spcBef>
                <a:spcPts val="1200"/>
              </a:spcBef>
              <a:spcAft>
                <a:spcPts val="600"/>
              </a:spcAft>
              <a:buFont typeface="Arial" panose="020B0604020202020204" pitchFamily="34" charset="0"/>
              <a:buChar char="•"/>
            </a:pPr>
            <a:r>
              <a:rPr lang="en-AU" altLang="en-US" sz="2000" dirty="0">
                <a:solidFill>
                  <a:schemeClr val="accent2"/>
                </a:solidFill>
              </a:rPr>
              <a:t>Diploid organisms have pairs of chromosomes</a:t>
            </a:r>
          </a:p>
          <a:p>
            <a:pPr marL="342900" indent="-342900">
              <a:lnSpc>
                <a:spcPct val="100000"/>
              </a:lnSpc>
              <a:spcBef>
                <a:spcPts val="1200"/>
              </a:spcBef>
              <a:spcAft>
                <a:spcPts val="600"/>
              </a:spcAft>
              <a:buFont typeface="Arial" panose="020B0604020202020204" pitchFamily="34" charset="0"/>
              <a:buChar char="•"/>
            </a:pPr>
            <a:r>
              <a:rPr lang="en-AU" altLang="en-US" sz="2000" dirty="0">
                <a:solidFill>
                  <a:schemeClr val="accent2"/>
                </a:solidFill>
              </a:rPr>
              <a:t>The chromosomes in the same pair have the same genes of loci</a:t>
            </a:r>
          </a:p>
        </p:txBody>
      </p:sp>
      <p:pic>
        <p:nvPicPr>
          <p:cNvPr id="10244" name="Picture 5" descr="163 Homologous Chromosomes Stock Photos, Pictures &amp;amp;amp; Royalty-Free Images -  iStock">
            <a:extLst>
              <a:ext uri="{FF2B5EF4-FFF2-40B4-BE49-F238E27FC236}">
                <a16:creationId xmlns:a16="http://schemas.microsoft.com/office/drawing/2014/main" id="{746AD96E-8403-4F41-813C-2D541A0FA9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9561" r="49020"/>
          <a:stretch>
            <a:fillRect/>
          </a:stretch>
        </p:blipFill>
        <p:spPr bwMode="auto">
          <a:xfrm>
            <a:off x="5181600" y="2486025"/>
            <a:ext cx="358140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1">
            <a:extLst>
              <a:ext uri="{FF2B5EF4-FFF2-40B4-BE49-F238E27FC236}">
                <a16:creationId xmlns:a16="http://schemas.microsoft.com/office/drawing/2014/main" id="{8B02296E-3972-244C-9ECC-4D761D245383}"/>
              </a:ext>
            </a:extLst>
          </p:cNvPr>
          <p:cNvSpPr>
            <a:spLocks noChangeArrowheads="1"/>
          </p:cNvSpPr>
          <p:nvPr/>
        </p:nvSpPr>
        <p:spPr bwMode="auto">
          <a:xfrm>
            <a:off x="4343400" y="5837238"/>
            <a:ext cx="457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AU" altLang="en-US" sz="1200"/>
              <a:t>https://www.istockphoto.com/photos/homologous-chromosomes</a:t>
            </a:r>
          </a:p>
        </p:txBody>
      </p:sp>
      <p:sp>
        <p:nvSpPr>
          <p:cNvPr id="7" name="Title 1">
            <a:extLst>
              <a:ext uri="{FF2B5EF4-FFF2-40B4-BE49-F238E27FC236}">
                <a16:creationId xmlns:a16="http://schemas.microsoft.com/office/drawing/2014/main" id="{516ACC45-1F19-8F45-ADAB-C11D86E9DB70}"/>
              </a:ext>
            </a:extLst>
          </p:cNvPr>
          <p:cNvSpPr txBox="1">
            <a:spLocks noChangeArrowheads="1"/>
          </p:cNvSpPr>
          <p:nvPr/>
        </p:nvSpPr>
        <p:spPr bwMode="gray">
          <a:xfrm>
            <a:off x="457200" y="1300773"/>
            <a:ext cx="802036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 </a:t>
            </a:r>
            <a:r>
              <a:rPr lang="en-US" sz="2400" kern="0" dirty="0"/>
              <a:t>Define the following terms; homologous chromosomes, genes, recessive &amp; dominant alleles</a:t>
            </a:r>
            <a:br>
              <a:rPr lang="en-US" sz="2400" kern="0" dirty="0"/>
            </a:br>
            <a:endParaRPr lang="en-AU" altLang="en-US" sz="2400" b="1" kern="0" dirty="0"/>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Box 5">
            <a:extLst>
              <a:ext uri="{FF2B5EF4-FFF2-40B4-BE49-F238E27FC236}">
                <a16:creationId xmlns:a16="http://schemas.microsoft.com/office/drawing/2014/main" id="{256F4F31-6AF0-2142-9A71-64B3029CB7E6}"/>
              </a:ext>
            </a:extLst>
          </p:cNvPr>
          <p:cNvSpPr txBox="1">
            <a:spLocks noChangeArrowheads="1"/>
          </p:cNvSpPr>
          <p:nvPr/>
        </p:nvSpPr>
        <p:spPr bwMode="auto">
          <a:xfrm>
            <a:off x="407670" y="1592580"/>
            <a:ext cx="7898130" cy="345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a:spcBef>
                <a:spcPct val="0"/>
              </a:spcBef>
            </a:pPr>
            <a:r>
              <a:rPr lang="en-AU" altLang="en-US" b="1" dirty="0"/>
              <a:t>Complete dominance</a:t>
            </a:r>
          </a:p>
          <a:p>
            <a:pPr>
              <a:spcBef>
                <a:spcPct val="0"/>
              </a:spcBef>
            </a:pPr>
            <a:endParaRPr lang="en-AU" altLang="en-US" b="1" dirty="0"/>
          </a:p>
          <a:p>
            <a:pPr>
              <a:spcBef>
                <a:spcPct val="0"/>
              </a:spcBef>
            </a:pPr>
            <a:r>
              <a:rPr lang="en-AU" altLang="en-US" sz="2000" dirty="0"/>
              <a:t>When one allele is completely dominant over another. </a:t>
            </a:r>
          </a:p>
          <a:p>
            <a:pPr>
              <a:spcBef>
                <a:spcPct val="0"/>
              </a:spcBef>
            </a:pPr>
            <a:endParaRPr lang="en-AU" altLang="en-US" sz="2000" dirty="0"/>
          </a:p>
          <a:p>
            <a:pPr>
              <a:spcBef>
                <a:spcPct val="0"/>
              </a:spcBef>
            </a:pPr>
            <a:r>
              <a:rPr lang="en-AU" altLang="en-US" sz="2000" dirty="0"/>
              <a:t>The presence of the recessive allele is masked so the heterozygous individuals show the same phenotype as the homozygous dominant individuals.</a:t>
            </a:r>
          </a:p>
          <a:p>
            <a:pPr>
              <a:spcBef>
                <a:spcPct val="0"/>
              </a:spcBef>
            </a:pPr>
            <a:endParaRPr lang="en-AU" altLang="en-US" dirty="0"/>
          </a:p>
          <a:p>
            <a:pPr>
              <a:spcBef>
                <a:spcPct val="0"/>
              </a:spcBef>
            </a:pPr>
            <a:endParaRPr lang="en-AU" altLang="en-US" dirty="0"/>
          </a:p>
          <a:p>
            <a:pPr>
              <a:spcBef>
                <a:spcPct val="0"/>
              </a:spcBef>
            </a:pPr>
            <a:endParaRPr lang="en-AU" altLang="en-US" dirty="0"/>
          </a:p>
          <a:p>
            <a:pPr>
              <a:spcBef>
                <a:spcPct val="0"/>
              </a:spcBef>
            </a:pPr>
            <a:endParaRPr lang="en-AU" altLang="en-US" dirty="0"/>
          </a:p>
          <a:p>
            <a:pPr>
              <a:spcBef>
                <a:spcPct val="0"/>
              </a:spcBef>
            </a:pPr>
            <a:r>
              <a:rPr lang="en-AU" altLang="en-US" b="1" dirty="0">
                <a:solidFill>
                  <a:schemeClr val="accent1"/>
                </a:solidFill>
              </a:rPr>
              <a:t>Example:</a:t>
            </a:r>
          </a:p>
        </p:txBody>
      </p:sp>
      <p:sp>
        <p:nvSpPr>
          <p:cNvPr id="5" name="Title 1">
            <a:extLst>
              <a:ext uri="{FF2B5EF4-FFF2-40B4-BE49-F238E27FC236}">
                <a16:creationId xmlns:a16="http://schemas.microsoft.com/office/drawing/2014/main" id="{103CBC0A-6A87-A340-BC81-5FA46B25785C}"/>
              </a:ext>
            </a:extLst>
          </p:cNvPr>
          <p:cNvSpPr txBox="1">
            <a:spLocks noChangeArrowheads="1"/>
          </p:cNvSpPr>
          <p:nvPr/>
        </p:nvSpPr>
        <p:spPr bwMode="gray">
          <a:xfrm>
            <a:off x="152400" y="152400"/>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Dominant inheritance patterns</a:t>
            </a:r>
          </a:p>
        </p:txBody>
      </p:sp>
      <p:sp>
        <p:nvSpPr>
          <p:cNvPr id="3" name="Rectangle 2">
            <a:extLst>
              <a:ext uri="{FF2B5EF4-FFF2-40B4-BE49-F238E27FC236}">
                <a16:creationId xmlns:a16="http://schemas.microsoft.com/office/drawing/2014/main" id="{FA3257C1-52CB-EB4D-B659-C3AC274E1A2C}"/>
              </a:ext>
            </a:extLst>
          </p:cNvPr>
          <p:cNvSpPr/>
          <p:nvPr/>
        </p:nvSpPr>
        <p:spPr>
          <a:xfrm>
            <a:off x="407670" y="5147241"/>
            <a:ext cx="2411730" cy="369332"/>
          </a:xfrm>
          <a:prstGeom prst="rect">
            <a:avLst/>
          </a:prstGeom>
          <a:solidFill>
            <a:schemeClr val="bg2">
              <a:lumMod val="20000"/>
              <a:lumOff val="80000"/>
            </a:schemeClr>
          </a:solidFill>
        </p:spPr>
        <p:txBody>
          <a:bodyPr wrap="square">
            <a:spAutoFit/>
          </a:bodyPr>
          <a:lstStyle/>
          <a:p>
            <a:pPr>
              <a:defRPr/>
            </a:pPr>
            <a:r>
              <a:rPr lang="en-AU" dirty="0"/>
              <a:t>Mendel’s pea plants</a:t>
            </a:r>
          </a:p>
        </p:txBody>
      </p:sp>
      <p:sp>
        <p:nvSpPr>
          <p:cNvPr id="6" name="Title 1">
            <a:extLst>
              <a:ext uri="{FF2B5EF4-FFF2-40B4-BE49-F238E27FC236}">
                <a16:creationId xmlns:a16="http://schemas.microsoft.com/office/drawing/2014/main" id="{516ACC45-1F19-8F45-ADAB-C11D86E9DB70}"/>
              </a:ext>
            </a:extLst>
          </p:cNvPr>
          <p:cNvSpPr txBox="1">
            <a:spLocks noChangeArrowheads="1"/>
          </p:cNvSpPr>
          <p:nvPr/>
        </p:nvSpPr>
        <p:spPr bwMode="gray">
          <a:xfrm>
            <a:off x="426720" y="1018540"/>
            <a:ext cx="822325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18:</a:t>
            </a:r>
            <a:r>
              <a:rPr lang="en-US" kern="0" dirty="0">
                <a:cs typeface="Times New Roman" panose="02020603050405020304" pitchFamily="18" charset="0"/>
              </a:rPr>
              <a:t> </a:t>
            </a:r>
            <a:r>
              <a:rPr lang="en-US" kern="0" dirty="0"/>
              <a:t>Name and describe the three dominant inheritance patterns </a:t>
            </a:r>
            <a:br>
              <a:rPr lang="en-US" kern="0" dirty="0"/>
            </a:br>
            <a:endParaRPr lang="en-AU" altLang="en-US" b="1" kern="0" dirty="0"/>
          </a:p>
        </p:txBody>
      </p:sp>
      <p:pic>
        <p:nvPicPr>
          <p:cNvPr id="78855" name="Picture 7" descr="Complete Dominance: Definition &amp;amp;amp; Examples - Video &amp;amp;amp; Lesson Transcript |  Study.com">
            <a:extLst>
              <a:ext uri="{FF2B5EF4-FFF2-40B4-BE49-F238E27FC236}">
                <a16:creationId xmlns:a16="http://schemas.microsoft.com/office/drawing/2014/main" id="{E781438E-94AA-F24F-AB9D-C05DDD5C40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114800"/>
            <a:ext cx="5484340" cy="23582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Box 5">
            <a:extLst>
              <a:ext uri="{FF2B5EF4-FFF2-40B4-BE49-F238E27FC236}">
                <a16:creationId xmlns:a16="http://schemas.microsoft.com/office/drawing/2014/main" id="{378CF77F-3A5C-C646-965B-F93FF6213D1D}"/>
              </a:ext>
            </a:extLst>
          </p:cNvPr>
          <p:cNvSpPr txBox="1">
            <a:spLocks noChangeArrowheads="1"/>
          </p:cNvSpPr>
          <p:nvPr/>
        </p:nvSpPr>
        <p:spPr bwMode="auto">
          <a:xfrm>
            <a:off x="381000" y="1676400"/>
            <a:ext cx="4648200"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a:spcBef>
                <a:spcPct val="0"/>
              </a:spcBef>
            </a:pPr>
            <a:r>
              <a:rPr lang="en-AU" altLang="en-US" b="1"/>
              <a:t>Incomplete dominance </a:t>
            </a:r>
            <a:r>
              <a:rPr lang="en-AU" altLang="en-US"/>
              <a:t>occurs when two different alleles are present, but neither allele is completely dominant.</a:t>
            </a:r>
          </a:p>
          <a:p>
            <a:pPr>
              <a:spcBef>
                <a:spcPct val="0"/>
              </a:spcBef>
            </a:pPr>
            <a:endParaRPr lang="en-AU" altLang="en-US"/>
          </a:p>
          <a:p>
            <a:pPr>
              <a:spcBef>
                <a:spcPct val="0"/>
              </a:spcBef>
            </a:pPr>
            <a:r>
              <a:rPr lang="en-AU" altLang="en-US"/>
              <a:t>Both alleles contribute to the phenotype,</a:t>
            </a:r>
            <a:br>
              <a:rPr lang="en-AU" altLang="en-US"/>
            </a:br>
            <a:r>
              <a:rPr lang="en-AU" altLang="en-US"/>
              <a:t>but only partially.</a:t>
            </a:r>
          </a:p>
          <a:p>
            <a:pPr>
              <a:spcBef>
                <a:spcPct val="0"/>
              </a:spcBef>
            </a:pPr>
            <a:endParaRPr lang="en-AU" altLang="en-US"/>
          </a:p>
          <a:p>
            <a:pPr>
              <a:spcBef>
                <a:spcPct val="0"/>
              </a:spcBef>
            </a:pPr>
            <a:r>
              <a:rPr lang="en-AU" altLang="en-US"/>
              <a:t>A third intermediary phenotype is observed.</a:t>
            </a:r>
          </a:p>
          <a:p>
            <a:pPr>
              <a:spcBef>
                <a:spcPct val="0"/>
              </a:spcBef>
            </a:pPr>
            <a:endParaRPr lang="en-AU" altLang="en-US"/>
          </a:p>
          <a:p>
            <a:pPr>
              <a:spcBef>
                <a:spcPct val="0"/>
              </a:spcBef>
            </a:pPr>
            <a:r>
              <a:rPr lang="en-AU" altLang="en-US" b="1">
                <a:solidFill>
                  <a:schemeClr val="accent1"/>
                </a:solidFill>
              </a:rPr>
              <a:t>Example:</a:t>
            </a:r>
          </a:p>
        </p:txBody>
      </p:sp>
      <p:sp>
        <p:nvSpPr>
          <p:cNvPr id="5" name="Title 1">
            <a:extLst>
              <a:ext uri="{FF2B5EF4-FFF2-40B4-BE49-F238E27FC236}">
                <a16:creationId xmlns:a16="http://schemas.microsoft.com/office/drawing/2014/main" id="{7CDE1BF3-75B5-974F-9DBC-A93DEBC84D61}"/>
              </a:ext>
            </a:extLst>
          </p:cNvPr>
          <p:cNvSpPr txBox="1">
            <a:spLocks noChangeArrowheads="1"/>
          </p:cNvSpPr>
          <p:nvPr/>
        </p:nvSpPr>
        <p:spPr bwMode="gray">
          <a:xfrm>
            <a:off x="152400" y="152400"/>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Dominant inheritance patterns</a:t>
            </a:r>
          </a:p>
        </p:txBody>
      </p:sp>
      <p:sp>
        <p:nvSpPr>
          <p:cNvPr id="3" name="Rectangle 2">
            <a:extLst>
              <a:ext uri="{FF2B5EF4-FFF2-40B4-BE49-F238E27FC236}">
                <a16:creationId xmlns:a16="http://schemas.microsoft.com/office/drawing/2014/main" id="{957F33D2-9355-2548-A795-52A969D4D33B}"/>
              </a:ext>
            </a:extLst>
          </p:cNvPr>
          <p:cNvSpPr/>
          <p:nvPr/>
        </p:nvSpPr>
        <p:spPr>
          <a:xfrm>
            <a:off x="419100" y="4591050"/>
            <a:ext cx="4572000" cy="1200150"/>
          </a:xfrm>
          <a:prstGeom prst="rect">
            <a:avLst/>
          </a:prstGeom>
          <a:solidFill>
            <a:schemeClr val="bg2">
              <a:lumMod val="20000"/>
              <a:lumOff val="80000"/>
            </a:schemeClr>
          </a:solidFill>
        </p:spPr>
        <p:txBody>
          <a:bodyPr>
            <a:spAutoFit/>
          </a:bodyPr>
          <a:lstStyle/>
          <a:p>
            <a:pPr>
              <a:defRPr/>
            </a:pPr>
            <a:r>
              <a:rPr lang="en-AU" dirty="0">
                <a:latin typeface="MuseoSans-500"/>
              </a:rPr>
              <a:t>In pure-breeding snapdragons, incomplete dominance of </a:t>
            </a:r>
            <a:r>
              <a:rPr lang="en-GB" dirty="0">
                <a:latin typeface="MuseoSans-500"/>
              </a:rPr>
              <a:t>the red flower colour and white flower colour results in a pink flower colour.</a:t>
            </a:r>
            <a:endParaRPr lang="en-AU" dirty="0"/>
          </a:p>
        </p:txBody>
      </p:sp>
      <p:pic>
        <p:nvPicPr>
          <p:cNvPr id="79877" name="Picture 3">
            <a:extLst>
              <a:ext uri="{FF2B5EF4-FFF2-40B4-BE49-F238E27FC236}">
                <a16:creationId xmlns:a16="http://schemas.microsoft.com/office/drawing/2014/main" id="{15A94DBB-1FB1-724E-A939-395AADFC81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295400"/>
            <a:ext cx="3048000"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a:extLst>
              <a:ext uri="{FF2B5EF4-FFF2-40B4-BE49-F238E27FC236}">
                <a16:creationId xmlns:a16="http://schemas.microsoft.com/office/drawing/2014/main" id="{E5931C00-5CEC-FE47-A1D0-502C35650020}"/>
              </a:ext>
            </a:extLst>
          </p:cNvPr>
          <p:cNvSpPr txBox="1"/>
          <p:nvPr/>
        </p:nvSpPr>
        <p:spPr>
          <a:xfrm rot="16200000">
            <a:off x="7541418" y="4850607"/>
            <a:ext cx="1922463" cy="215900"/>
          </a:xfrm>
          <a:prstGeom prst="rect">
            <a:avLst/>
          </a:prstGeom>
          <a:noFill/>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r>
              <a:rPr lang="en-AU" sz="800" dirty="0">
                <a:solidFill>
                  <a:schemeClr val="bg1">
                    <a:lumMod val="50000"/>
                  </a:schemeClr>
                </a:solidFill>
              </a:rPr>
              <a:t>Science Photo Library/Adrian Thomas</a:t>
            </a:r>
          </a:p>
        </p:txBody>
      </p:sp>
      <p:sp>
        <p:nvSpPr>
          <p:cNvPr id="10" name="Title 1">
            <a:extLst>
              <a:ext uri="{FF2B5EF4-FFF2-40B4-BE49-F238E27FC236}">
                <a16:creationId xmlns:a16="http://schemas.microsoft.com/office/drawing/2014/main" id="{516ACC45-1F19-8F45-ADAB-C11D86E9DB70}"/>
              </a:ext>
            </a:extLst>
          </p:cNvPr>
          <p:cNvSpPr txBox="1">
            <a:spLocks noChangeArrowheads="1"/>
          </p:cNvSpPr>
          <p:nvPr/>
        </p:nvSpPr>
        <p:spPr bwMode="gray">
          <a:xfrm>
            <a:off x="426720" y="1018540"/>
            <a:ext cx="822325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18:</a:t>
            </a:r>
            <a:r>
              <a:rPr lang="en-US" kern="0" dirty="0">
                <a:cs typeface="Times New Roman" panose="02020603050405020304" pitchFamily="18" charset="0"/>
              </a:rPr>
              <a:t> </a:t>
            </a:r>
            <a:r>
              <a:rPr lang="en-US" kern="0" dirty="0"/>
              <a:t>Name and describe the three dominant inheritance patterns </a:t>
            </a:r>
            <a:br>
              <a:rPr lang="en-US" kern="0" dirty="0"/>
            </a:br>
            <a:endParaRPr lang="en-AU" altLang="en-US" b="1" kern="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Box 5">
            <a:extLst>
              <a:ext uri="{FF2B5EF4-FFF2-40B4-BE49-F238E27FC236}">
                <a16:creationId xmlns:a16="http://schemas.microsoft.com/office/drawing/2014/main" id="{A784100A-DC32-AE47-BE64-FAE166CD46DF}"/>
              </a:ext>
            </a:extLst>
          </p:cNvPr>
          <p:cNvSpPr txBox="1">
            <a:spLocks noChangeArrowheads="1"/>
          </p:cNvSpPr>
          <p:nvPr/>
        </p:nvSpPr>
        <p:spPr bwMode="auto">
          <a:xfrm>
            <a:off x="381000" y="1676400"/>
            <a:ext cx="30480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a:spcBef>
                <a:spcPct val="0"/>
              </a:spcBef>
            </a:pPr>
            <a:r>
              <a:rPr lang="en-AU" altLang="en-US" b="1"/>
              <a:t>Codominance</a:t>
            </a:r>
            <a:r>
              <a:rPr lang="en-AU" altLang="en-US"/>
              <a:t> occurs</a:t>
            </a:r>
            <a:br>
              <a:rPr lang="en-AU" altLang="en-US"/>
            </a:br>
            <a:r>
              <a:rPr lang="en-AU" altLang="en-US"/>
              <a:t>when two alleles are completely dominant. </a:t>
            </a:r>
          </a:p>
          <a:p>
            <a:pPr>
              <a:spcBef>
                <a:spcPct val="0"/>
              </a:spcBef>
            </a:pPr>
            <a:endParaRPr lang="en-AU" altLang="en-US"/>
          </a:p>
          <a:p>
            <a:pPr>
              <a:spcBef>
                <a:spcPct val="0"/>
              </a:spcBef>
            </a:pPr>
            <a:r>
              <a:rPr lang="en-AU" altLang="en-US"/>
              <a:t>Both alleles are observed and expressed in the phenotype.</a:t>
            </a:r>
          </a:p>
          <a:p>
            <a:pPr>
              <a:spcBef>
                <a:spcPct val="0"/>
              </a:spcBef>
            </a:pPr>
            <a:endParaRPr lang="en-AU" altLang="en-US"/>
          </a:p>
          <a:p>
            <a:pPr>
              <a:spcBef>
                <a:spcPct val="0"/>
              </a:spcBef>
            </a:pPr>
            <a:r>
              <a:rPr lang="en-AU" altLang="en-US" b="1">
                <a:solidFill>
                  <a:schemeClr val="accent1"/>
                </a:solidFill>
              </a:rPr>
              <a:t>Example:</a:t>
            </a:r>
          </a:p>
        </p:txBody>
      </p:sp>
      <p:sp>
        <p:nvSpPr>
          <p:cNvPr id="5" name="Title 1">
            <a:extLst>
              <a:ext uri="{FF2B5EF4-FFF2-40B4-BE49-F238E27FC236}">
                <a16:creationId xmlns:a16="http://schemas.microsoft.com/office/drawing/2014/main" id="{01E9C03D-13C6-A24B-B300-7732BA6DC0C8}"/>
              </a:ext>
            </a:extLst>
          </p:cNvPr>
          <p:cNvSpPr txBox="1">
            <a:spLocks noChangeArrowheads="1"/>
          </p:cNvSpPr>
          <p:nvPr/>
        </p:nvSpPr>
        <p:spPr bwMode="gray">
          <a:xfrm>
            <a:off x="152400" y="152400"/>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Dominant inheritance patterns</a:t>
            </a:r>
          </a:p>
        </p:txBody>
      </p:sp>
      <p:sp>
        <p:nvSpPr>
          <p:cNvPr id="3" name="Rectangle 2">
            <a:extLst>
              <a:ext uri="{FF2B5EF4-FFF2-40B4-BE49-F238E27FC236}">
                <a16:creationId xmlns:a16="http://schemas.microsoft.com/office/drawing/2014/main" id="{88060C61-97E6-1A44-A449-CCC2A7274829}"/>
              </a:ext>
            </a:extLst>
          </p:cNvPr>
          <p:cNvSpPr/>
          <p:nvPr/>
        </p:nvSpPr>
        <p:spPr>
          <a:xfrm>
            <a:off x="419100" y="4341813"/>
            <a:ext cx="2933700" cy="1754187"/>
          </a:xfrm>
          <a:prstGeom prst="rect">
            <a:avLst/>
          </a:prstGeom>
          <a:solidFill>
            <a:schemeClr val="bg2">
              <a:lumMod val="20000"/>
              <a:lumOff val="80000"/>
            </a:schemeClr>
          </a:solidFill>
        </p:spPr>
        <p:txBody>
          <a:bodyPr>
            <a:spAutoFit/>
          </a:bodyPr>
          <a:lstStyle/>
          <a:p>
            <a:pPr>
              <a:defRPr/>
            </a:pPr>
            <a:r>
              <a:rPr lang="en-GB" dirty="0"/>
              <a:t>In shorthorn cattle, codominant inheritance results in a roan coat colour in the offspring of pure-breeding </a:t>
            </a:r>
            <a:r>
              <a:rPr lang="en-AU" dirty="0"/>
              <a:t>red and white parents.</a:t>
            </a:r>
          </a:p>
        </p:txBody>
      </p:sp>
      <p:pic>
        <p:nvPicPr>
          <p:cNvPr id="80901" name="Picture 1">
            <a:extLst>
              <a:ext uri="{FF2B5EF4-FFF2-40B4-BE49-F238E27FC236}">
                <a16:creationId xmlns:a16="http://schemas.microsoft.com/office/drawing/2014/main" id="{7CAA6CBE-903E-B044-9E40-408B523345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711325"/>
            <a:ext cx="4632325" cy="417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516ACC45-1F19-8F45-ADAB-C11D86E9DB70}"/>
              </a:ext>
            </a:extLst>
          </p:cNvPr>
          <p:cNvSpPr txBox="1">
            <a:spLocks noChangeArrowheads="1"/>
          </p:cNvSpPr>
          <p:nvPr/>
        </p:nvSpPr>
        <p:spPr bwMode="gray">
          <a:xfrm>
            <a:off x="426720" y="1018540"/>
            <a:ext cx="822325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18:</a:t>
            </a:r>
            <a:r>
              <a:rPr lang="en-US" kern="0" dirty="0">
                <a:cs typeface="Times New Roman" panose="02020603050405020304" pitchFamily="18" charset="0"/>
              </a:rPr>
              <a:t> </a:t>
            </a:r>
            <a:r>
              <a:rPr lang="en-US" kern="0" dirty="0"/>
              <a:t>Name and describe the three dominant inheritance patterns </a:t>
            </a:r>
            <a:br>
              <a:rPr lang="en-US" kern="0" dirty="0"/>
            </a:br>
            <a:endParaRPr lang="en-AU" altLang="en-US" b="1" kern="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5171DF3-5166-9746-8EC3-9ED8D303DAA1}"/>
              </a:ext>
            </a:extLst>
          </p:cNvPr>
          <p:cNvSpPr txBox="1">
            <a:spLocks noChangeArrowheads="1"/>
          </p:cNvSpPr>
          <p:nvPr/>
        </p:nvSpPr>
        <p:spPr bwMode="gray">
          <a:xfrm>
            <a:off x="152400" y="152400"/>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Dominant inheritance patterns</a:t>
            </a:r>
          </a:p>
        </p:txBody>
      </p:sp>
      <p:graphicFrame>
        <p:nvGraphicFramePr>
          <p:cNvPr id="7" name="Table 6">
            <a:extLst>
              <a:ext uri="{FF2B5EF4-FFF2-40B4-BE49-F238E27FC236}">
                <a16:creationId xmlns:a16="http://schemas.microsoft.com/office/drawing/2014/main" id="{C2C0C030-D86F-8245-A157-D83C5957F5DA}"/>
              </a:ext>
            </a:extLst>
          </p:cNvPr>
          <p:cNvGraphicFramePr>
            <a:graphicFrameLocks noGrp="1"/>
          </p:cNvGraphicFramePr>
          <p:nvPr/>
        </p:nvGraphicFramePr>
        <p:xfrm>
          <a:off x="457200" y="1725613"/>
          <a:ext cx="8064501" cy="3992562"/>
        </p:xfrm>
        <a:graphic>
          <a:graphicData uri="http://schemas.openxmlformats.org/drawingml/2006/table">
            <a:tbl>
              <a:tblPr firstRow="1" bandRow="1">
                <a:tableStyleId>{5C22544A-7EE6-4342-B048-85BDC9FD1C3A}</a:tableStyleId>
              </a:tblPr>
              <a:tblGrid>
                <a:gridCol w="1644219">
                  <a:extLst>
                    <a:ext uri="{9D8B030D-6E8A-4147-A177-3AD203B41FA5}">
                      <a16:colId xmlns:a16="http://schemas.microsoft.com/office/drawing/2014/main" val="20000"/>
                    </a:ext>
                  </a:extLst>
                </a:gridCol>
                <a:gridCol w="1983502">
                  <a:extLst>
                    <a:ext uri="{9D8B030D-6E8A-4147-A177-3AD203B41FA5}">
                      <a16:colId xmlns:a16="http://schemas.microsoft.com/office/drawing/2014/main" val="20001"/>
                    </a:ext>
                  </a:extLst>
                </a:gridCol>
                <a:gridCol w="2218390">
                  <a:extLst>
                    <a:ext uri="{9D8B030D-6E8A-4147-A177-3AD203B41FA5}">
                      <a16:colId xmlns:a16="http://schemas.microsoft.com/office/drawing/2014/main" val="20002"/>
                    </a:ext>
                  </a:extLst>
                </a:gridCol>
                <a:gridCol w="2218390">
                  <a:extLst>
                    <a:ext uri="{9D8B030D-6E8A-4147-A177-3AD203B41FA5}">
                      <a16:colId xmlns:a16="http://schemas.microsoft.com/office/drawing/2014/main" val="20003"/>
                    </a:ext>
                  </a:extLst>
                </a:gridCol>
              </a:tblGrid>
              <a:tr h="518149">
                <a:tc>
                  <a:txBody>
                    <a:bodyPr/>
                    <a:lstStyle/>
                    <a:p>
                      <a:endParaRPr lang="en-AU" sz="1600" dirty="0"/>
                    </a:p>
                  </a:txBody>
                  <a:tcPr marL="91461" marR="91461" marT="45715" marB="45715"/>
                </a:tc>
                <a:tc>
                  <a:txBody>
                    <a:bodyPr/>
                    <a:lstStyle/>
                    <a:p>
                      <a:r>
                        <a:rPr lang="en-AU" sz="1400" dirty="0"/>
                        <a:t>Complete dominance</a:t>
                      </a:r>
                    </a:p>
                  </a:txBody>
                  <a:tcPr marL="91461" marR="91461" marT="45715" marB="45715"/>
                </a:tc>
                <a:tc>
                  <a:txBody>
                    <a:bodyPr/>
                    <a:lstStyle/>
                    <a:p>
                      <a:r>
                        <a:rPr lang="en-AU" sz="1400" dirty="0"/>
                        <a:t>Incomplete</a:t>
                      </a:r>
                      <a:r>
                        <a:rPr lang="en-AU" sz="1400" baseline="0" dirty="0"/>
                        <a:t> (partial) dominance</a:t>
                      </a:r>
                      <a:endParaRPr lang="en-AU" sz="1400" dirty="0"/>
                    </a:p>
                  </a:txBody>
                  <a:tcPr marL="91461" marR="91461" marT="45715" marB="45715"/>
                </a:tc>
                <a:tc>
                  <a:txBody>
                    <a:bodyPr/>
                    <a:lstStyle/>
                    <a:p>
                      <a:r>
                        <a:rPr lang="en-AU" sz="1400" dirty="0"/>
                        <a:t>Codominance</a:t>
                      </a:r>
                    </a:p>
                  </a:txBody>
                  <a:tcPr marL="91461" marR="91461" marT="45715" marB="45715"/>
                </a:tc>
                <a:extLst>
                  <a:ext uri="{0D108BD9-81ED-4DB2-BD59-A6C34878D82A}">
                    <a16:rowId xmlns:a16="http://schemas.microsoft.com/office/drawing/2014/main" val="10000"/>
                  </a:ext>
                </a:extLst>
              </a:tr>
              <a:tr h="370792">
                <a:tc>
                  <a:txBody>
                    <a:bodyPr/>
                    <a:lstStyle/>
                    <a:p>
                      <a:r>
                        <a:rPr lang="en-AU" sz="1400" dirty="0"/>
                        <a:t>Parents</a:t>
                      </a:r>
                    </a:p>
                  </a:txBody>
                  <a:tcPr marL="91461" marR="91461" marT="45715" marB="45715"/>
                </a:tc>
                <a:tc>
                  <a:txBody>
                    <a:bodyPr/>
                    <a:lstStyle/>
                    <a:p>
                      <a:r>
                        <a:rPr lang="en-AU" sz="1400" b="0" i="1" u="none" strike="noStrike" kern="1200" baseline="0" dirty="0">
                          <a:solidFill>
                            <a:schemeClr val="dk1"/>
                          </a:solidFill>
                          <a:latin typeface="+mn-lt"/>
                          <a:ea typeface="+mn-ea"/>
                          <a:cs typeface="+mn-cs"/>
                        </a:rPr>
                        <a:t>BB, bb</a:t>
                      </a:r>
                      <a:endParaRPr lang="en-AU" sz="1400" dirty="0"/>
                    </a:p>
                  </a:txBody>
                  <a:tcPr marL="91461" marR="91461" marT="45715" marB="45715"/>
                </a:tc>
                <a:tc>
                  <a:txBody>
                    <a:bodyPr/>
                    <a:lstStyle/>
                    <a:p>
                      <a:r>
                        <a:rPr lang="en-AU" sz="1400" b="0" i="1" u="none" strike="noStrike" kern="1200" baseline="0" dirty="0">
                          <a:solidFill>
                            <a:schemeClr val="dk1"/>
                          </a:solidFill>
                          <a:latin typeface="+mn-lt"/>
                          <a:ea typeface="+mn-ea"/>
                          <a:cs typeface="+mn-cs"/>
                        </a:rPr>
                        <a:t>C</a:t>
                      </a:r>
                      <a:r>
                        <a:rPr lang="en-AU" sz="1400" b="0" i="1" u="none" strike="noStrike" kern="1200" baseline="30000" dirty="0">
                          <a:solidFill>
                            <a:schemeClr val="dk1"/>
                          </a:solidFill>
                          <a:latin typeface="+mn-lt"/>
                          <a:ea typeface="+mn-ea"/>
                          <a:cs typeface="+mn-cs"/>
                        </a:rPr>
                        <a:t>B</a:t>
                      </a:r>
                      <a:r>
                        <a:rPr lang="en-AU" sz="1400" b="0" i="1" u="none" strike="noStrike" kern="1200" baseline="0" dirty="0">
                          <a:solidFill>
                            <a:schemeClr val="dk1"/>
                          </a:solidFill>
                          <a:latin typeface="+mn-lt"/>
                          <a:ea typeface="+mn-ea"/>
                          <a:cs typeface="+mn-cs"/>
                        </a:rPr>
                        <a:t>C</a:t>
                      </a:r>
                      <a:r>
                        <a:rPr lang="en-AU" sz="1400" b="0" i="1" u="none" strike="noStrike" kern="1200" baseline="30000" dirty="0">
                          <a:solidFill>
                            <a:schemeClr val="dk1"/>
                          </a:solidFill>
                          <a:latin typeface="+mn-lt"/>
                          <a:ea typeface="+mn-ea"/>
                          <a:cs typeface="+mn-cs"/>
                        </a:rPr>
                        <a:t>B</a:t>
                      </a:r>
                      <a:r>
                        <a:rPr lang="en-AU" sz="1400" b="0" i="1" u="none" strike="noStrike" kern="1200" baseline="0" dirty="0">
                          <a:solidFill>
                            <a:schemeClr val="dk1"/>
                          </a:solidFill>
                          <a:latin typeface="+mn-lt"/>
                          <a:ea typeface="+mn-ea"/>
                          <a:cs typeface="+mn-cs"/>
                        </a:rPr>
                        <a:t>, C</a:t>
                      </a:r>
                      <a:r>
                        <a:rPr lang="en-AU" sz="1400" b="0" i="1" u="none" strike="noStrike" kern="1200" baseline="30000" dirty="0">
                          <a:solidFill>
                            <a:schemeClr val="dk1"/>
                          </a:solidFill>
                          <a:latin typeface="+mn-lt"/>
                          <a:ea typeface="+mn-ea"/>
                          <a:cs typeface="+mn-cs"/>
                        </a:rPr>
                        <a:t>W</a:t>
                      </a:r>
                      <a:r>
                        <a:rPr lang="en-AU" sz="1400" b="0" i="1" u="none" strike="noStrike" kern="1200" baseline="0" dirty="0">
                          <a:solidFill>
                            <a:schemeClr val="dk1"/>
                          </a:solidFill>
                          <a:latin typeface="+mn-lt"/>
                          <a:ea typeface="+mn-ea"/>
                          <a:cs typeface="+mn-cs"/>
                        </a:rPr>
                        <a:t>C</a:t>
                      </a:r>
                      <a:r>
                        <a:rPr lang="en-AU" sz="1400" b="0" i="1" u="none" strike="noStrike" kern="1200" baseline="30000" dirty="0">
                          <a:solidFill>
                            <a:schemeClr val="dk1"/>
                          </a:solidFill>
                          <a:latin typeface="+mn-lt"/>
                          <a:ea typeface="+mn-ea"/>
                          <a:cs typeface="+mn-cs"/>
                        </a:rPr>
                        <a:t>W</a:t>
                      </a:r>
                      <a:endParaRPr lang="en-AU" sz="1400" baseline="30000" dirty="0"/>
                    </a:p>
                  </a:txBody>
                  <a:tcPr marL="91461" marR="91461" marT="45715" marB="45715"/>
                </a:tc>
                <a:tc>
                  <a:txBody>
                    <a:bodyPr/>
                    <a:lstStyle/>
                    <a:p>
                      <a:r>
                        <a:rPr lang="en-AU" sz="1400" b="0" i="1" u="none" strike="noStrike" kern="1200" baseline="0" dirty="0">
                          <a:solidFill>
                            <a:schemeClr val="dk1"/>
                          </a:solidFill>
                          <a:latin typeface="+mn-lt"/>
                          <a:ea typeface="+mn-ea"/>
                          <a:cs typeface="+mn-cs"/>
                        </a:rPr>
                        <a:t>C</a:t>
                      </a:r>
                      <a:r>
                        <a:rPr lang="en-AU" sz="1400" b="0" i="1" u="none" strike="noStrike" kern="1200" baseline="30000" dirty="0">
                          <a:solidFill>
                            <a:schemeClr val="dk1"/>
                          </a:solidFill>
                          <a:latin typeface="+mn-lt"/>
                          <a:ea typeface="+mn-ea"/>
                          <a:cs typeface="+mn-cs"/>
                        </a:rPr>
                        <a:t>B</a:t>
                      </a:r>
                      <a:r>
                        <a:rPr lang="en-AU" sz="1400" b="0" i="1" u="none" strike="noStrike" kern="1200" baseline="0" dirty="0">
                          <a:solidFill>
                            <a:schemeClr val="dk1"/>
                          </a:solidFill>
                          <a:latin typeface="+mn-lt"/>
                          <a:ea typeface="+mn-ea"/>
                          <a:cs typeface="+mn-cs"/>
                        </a:rPr>
                        <a:t>C</a:t>
                      </a:r>
                      <a:r>
                        <a:rPr lang="en-AU" sz="1400" b="0" i="1" u="none" strike="noStrike" kern="1200" baseline="30000" dirty="0">
                          <a:solidFill>
                            <a:schemeClr val="dk1"/>
                          </a:solidFill>
                          <a:latin typeface="+mn-lt"/>
                          <a:ea typeface="+mn-ea"/>
                          <a:cs typeface="+mn-cs"/>
                        </a:rPr>
                        <a:t>B</a:t>
                      </a:r>
                      <a:r>
                        <a:rPr lang="en-AU" sz="1400" b="0" i="1" u="none" strike="noStrike" kern="1200" baseline="0" dirty="0">
                          <a:solidFill>
                            <a:schemeClr val="dk1"/>
                          </a:solidFill>
                          <a:latin typeface="+mn-lt"/>
                          <a:ea typeface="+mn-ea"/>
                          <a:cs typeface="+mn-cs"/>
                        </a:rPr>
                        <a:t>, C</a:t>
                      </a:r>
                      <a:r>
                        <a:rPr lang="en-AU" sz="1400" b="0" i="1" u="none" strike="noStrike" kern="1200" baseline="30000" dirty="0">
                          <a:solidFill>
                            <a:schemeClr val="dk1"/>
                          </a:solidFill>
                          <a:latin typeface="+mn-lt"/>
                          <a:ea typeface="+mn-ea"/>
                          <a:cs typeface="+mn-cs"/>
                        </a:rPr>
                        <a:t>W</a:t>
                      </a:r>
                      <a:r>
                        <a:rPr lang="en-AU" sz="1400" b="0" i="1" u="none" strike="noStrike" kern="1200" baseline="0" dirty="0">
                          <a:solidFill>
                            <a:schemeClr val="dk1"/>
                          </a:solidFill>
                          <a:latin typeface="+mn-lt"/>
                          <a:ea typeface="+mn-ea"/>
                          <a:cs typeface="+mn-cs"/>
                        </a:rPr>
                        <a:t>C</a:t>
                      </a:r>
                      <a:r>
                        <a:rPr lang="en-AU" sz="1400" b="0" i="1" u="none" strike="noStrike" kern="1200" baseline="30000" dirty="0">
                          <a:solidFill>
                            <a:schemeClr val="dk1"/>
                          </a:solidFill>
                          <a:latin typeface="+mn-lt"/>
                          <a:ea typeface="+mn-ea"/>
                          <a:cs typeface="+mn-cs"/>
                        </a:rPr>
                        <a:t>W</a:t>
                      </a:r>
                      <a:endParaRPr lang="en-AU" sz="1400" baseline="30000" dirty="0"/>
                    </a:p>
                  </a:txBody>
                  <a:tcPr marL="91461" marR="91461" marT="45715" marB="45715"/>
                </a:tc>
                <a:extLst>
                  <a:ext uri="{0D108BD9-81ED-4DB2-BD59-A6C34878D82A}">
                    <a16:rowId xmlns:a16="http://schemas.microsoft.com/office/drawing/2014/main" val="10001"/>
                  </a:ext>
                </a:extLst>
              </a:tr>
              <a:tr h="370792">
                <a:tc>
                  <a:txBody>
                    <a:bodyPr/>
                    <a:lstStyle/>
                    <a:p>
                      <a:r>
                        <a:rPr lang="en-AU" sz="1400" dirty="0"/>
                        <a:t>Gametes</a:t>
                      </a:r>
                    </a:p>
                  </a:txBody>
                  <a:tcPr marL="91461" marR="91461" marT="45715" marB="45715"/>
                </a:tc>
                <a:tc>
                  <a:txBody>
                    <a:bodyPr/>
                    <a:lstStyle/>
                    <a:p>
                      <a:r>
                        <a:rPr lang="en-AU" sz="1400" b="0" i="1" u="none" strike="noStrike" kern="1200" baseline="0" dirty="0">
                          <a:solidFill>
                            <a:schemeClr val="dk1"/>
                          </a:solidFill>
                          <a:latin typeface="+mn-lt"/>
                          <a:ea typeface="+mn-ea"/>
                          <a:cs typeface="+mn-cs"/>
                        </a:rPr>
                        <a:t>Bb</a:t>
                      </a:r>
                      <a:endParaRPr lang="en-AU" sz="1400" dirty="0"/>
                    </a:p>
                  </a:txBody>
                  <a:tcPr marL="91461" marR="91461" marT="45715" marB="45715"/>
                </a:tc>
                <a:tc>
                  <a:txBody>
                    <a:bodyPr/>
                    <a:lstStyle/>
                    <a:p>
                      <a:r>
                        <a:rPr lang="en-AU" sz="1400" b="0" i="1" u="none" strike="noStrike" kern="1200" baseline="0" dirty="0" err="1">
                          <a:solidFill>
                            <a:schemeClr val="dk1"/>
                          </a:solidFill>
                          <a:latin typeface="+mn-lt"/>
                          <a:ea typeface="+mn-ea"/>
                          <a:cs typeface="+mn-cs"/>
                        </a:rPr>
                        <a:t>C</a:t>
                      </a:r>
                      <a:r>
                        <a:rPr lang="en-AU" sz="1400" b="0" i="1" u="none" strike="noStrike" kern="1200" baseline="30000" dirty="0" err="1">
                          <a:solidFill>
                            <a:schemeClr val="dk1"/>
                          </a:solidFill>
                          <a:latin typeface="+mn-lt"/>
                          <a:ea typeface="+mn-ea"/>
                          <a:cs typeface="+mn-cs"/>
                        </a:rPr>
                        <a:t>B</a:t>
                      </a:r>
                      <a:r>
                        <a:rPr lang="en-AU" sz="1400" b="0" i="1" u="none" strike="noStrike" kern="1200" baseline="0" dirty="0" err="1">
                          <a:solidFill>
                            <a:schemeClr val="dk1"/>
                          </a:solidFill>
                          <a:latin typeface="+mn-lt"/>
                          <a:ea typeface="+mn-ea"/>
                          <a:cs typeface="+mn-cs"/>
                        </a:rPr>
                        <a:t>C</a:t>
                      </a:r>
                      <a:r>
                        <a:rPr lang="en-AU" sz="1400" b="0" i="1" u="none" strike="noStrike" kern="1200" baseline="30000" dirty="0" err="1">
                          <a:solidFill>
                            <a:schemeClr val="dk1"/>
                          </a:solidFill>
                          <a:latin typeface="+mn-lt"/>
                          <a:ea typeface="+mn-ea"/>
                          <a:cs typeface="+mn-cs"/>
                        </a:rPr>
                        <a:t>w</a:t>
                      </a:r>
                      <a:endParaRPr lang="en-AU" sz="1400" baseline="30000" dirty="0"/>
                    </a:p>
                  </a:txBody>
                  <a:tcPr marL="91461" marR="91461" marT="45715" marB="45715"/>
                </a:tc>
                <a:tc>
                  <a:txBody>
                    <a:bodyPr/>
                    <a:lstStyle/>
                    <a:p>
                      <a:r>
                        <a:rPr lang="en-AU" sz="1400" b="0" i="1" u="none" strike="noStrike" kern="1200" baseline="0" dirty="0" err="1">
                          <a:solidFill>
                            <a:schemeClr val="dk1"/>
                          </a:solidFill>
                          <a:latin typeface="+mn-lt"/>
                          <a:ea typeface="+mn-ea"/>
                          <a:cs typeface="+mn-cs"/>
                        </a:rPr>
                        <a:t>C</a:t>
                      </a:r>
                      <a:r>
                        <a:rPr lang="en-AU" sz="1400" b="0" i="1" u="none" strike="noStrike" kern="1200" baseline="30000" dirty="0" err="1">
                          <a:solidFill>
                            <a:schemeClr val="dk1"/>
                          </a:solidFill>
                          <a:latin typeface="+mn-lt"/>
                          <a:ea typeface="+mn-ea"/>
                          <a:cs typeface="+mn-cs"/>
                        </a:rPr>
                        <a:t>B</a:t>
                      </a:r>
                      <a:r>
                        <a:rPr lang="en-AU" sz="1400" b="0" i="1" u="none" strike="noStrike" kern="1200" baseline="0" dirty="0" err="1">
                          <a:solidFill>
                            <a:schemeClr val="dk1"/>
                          </a:solidFill>
                          <a:latin typeface="+mn-lt"/>
                          <a:ea typeface="+mn-ea"/>
                          <a:cs typeface="+mn-cs"/>
                        </a:rPr>
                        <a:t>C</a:t>
                      </a:r>
                      <a:r>
                        <a:rPr lang="en-AU" sz="1400" b="0" i="1" u="none" strike="noStrike" kern="1200" baseline="30000" dirty="0" err="1">
                          <a:solidFill>
                            <a:schemeClr val="dk1"/>
                          </a:solidFill>
                          <a:latin typeface="+mn-lt"/>
                          <a:ea typeface="+mn-ea"/>
                          <a:cs typeface="+mn-cs"/>
                        </a:rPr>
                        <a:t>w</a:t>
                      </a:r>
                      <a:endParaRPr lang="en-AU" sz="1400" baseline="30000" dirty="0"/>
                    </a:p>
                  </a:txBody>
                  <a:tcPr marL="91461" marR="91461" marT="45715" marB="45715"/>
                </a:tc>
                <a:extLst>
                  <a:ext uri="{0D108BD9-81ED-4DB2-BD59-A6C34878D82A}">
                    <a16:rowId xmlns:a16="http://schemas.microsoft.com/office/drawing/2014/main" val="10002"/>
                  </a:ext>
                </a:extLst>
              </a:tr>
              <a:tr h="370792">
                <a:tc>
                  <a:txBody>
                    <a:bodyPr/>
                    <a:lstStyle/>
                    <a:p>
                      <a:r>
                        <a:rPr lang="en-AU" sz="1400" dirty="0"/>
                        <a:t>F1 genotype</a:t>
                      </a:r>
                    </a:p>
                  </a:txBody>
                  <a:tcPr marL="91461" marR="91461" marT="45715" marB="45715"/>
                </a:tc>
                <a:tc>
                  <a:txBody>
                    <a:bodyPr/>
                    <a:lstStyle/>
                    <a:p>
                      <a:r>
                        <a:rPr lang="en-AU" sz="1400" b="0" i="1" u="none" strike="noStrike" kern="1200" baseline="0" dirty="0">
                          <a:solidFill>
                            <a:schemeClr val="dk1"/>
                          </a:solidFill>
                          <a:latin typeface="+mn-lt"/>
                          <a:ea typeface="+mn-ea"/>
                          <a:cs typeface="+mn-cs"/>
                        </a:rPr>
                        <a:t>Bb</a:t>
                      </a:r>
                      <a:endParaRPr lang="en-AU" sz="1400" dirty="0"/>
                    </a:p>
                  </a:txBody>
                  <a:tcPr marL="91461" marR="91461" marT="45715" marB="45715"/>
                </a:tc>
                <a:tc>
                  <a:txBody>
                    <a:bodyPr/>
                    <a:lstStyle/>
                    <a:p>
                      <a:r>
                        <a:rPr lang="en-AU" sz="1400" b="0" i="1" u="none" strike="noStrike" kern="1200" baseline="0" dirty="0">
                          <a:solidFill>
                            <a:schemeClr val="dk1"/>
                          </a:solidFill>
                          <a:latin typeface="+mn-lt"/>
                          <a:ea typeface="+mn-ea"/>
                          <a:cs typeface="+mn-cs"/>
                        </a:rPr>
                        <a:t>C</a:t>
                      </a:r>
                      <a:r>
                        <a:rPr lang="en-AU" sz="1400" b="0" i="1" u="none" strike="noStrike" kern="1200" baseline="30000" dirty="0">
                          <a:solidFill>
                            <a:schemeClr val="dk1"/>
                          </a:solidFill>
                          <a:latin typeface="+mn-lt"/>
                          <a:ea typeface="+mn-ea"/>
                          <a:cs typeface="+mn-cs"/>
                        </a:rPr>
                        <a:t>B</a:t>
                      </a:r>
                      <a:r>
                        <a:rPr lang="en-AU" sz="1400" b="0" i="1" u="none" strike="noStrike" kern="1200" baseline="0" dirty="0">
                          <a:solidFill>
                            <a:schemeClr val="dk1"/>
                          </a:solidFill>
                          <a:latin typeface="+mn-lt"/>
                          <a:ea typeface="+mn-ea"/>
                          <a:cs typeface="+mn-cs"/>
                        </a:rPr>
                        <a:t>C</a:t>
                      </a:r>
                      <a:r>
                        <a:rPr lang="en-AU" sz="1400" b="0" i="1" u="none" strike="noStrike" kern="1200" baseline="30000" dirty="0">
                          <a:solidFill>
                            <a:schemeClr val="dk1"/>
                          </a:solidFill>
                          <a:latin typeface="+mn-lt"/>
                          <a:ea typeface="+mn-ea"/>
                          <a:cs typeface="+mn-cs"/>
                        </a:rPr>
                        <a:t>W</a:t>
                      </a:r>
                      <a:endParaRPr lang="en-AU" sz="1400" baseline="30000" dirty="0"/>
                    </a:p>
                  </a:txBody>
                  <a:tcPr marL="91461" marR="91461" marT="45715" marB="45715"/>
                </a:tc>
                <a:tc>
                  <a:txBody>
                    <a:bodyPr/>
                    <a:lstStyle/>
                    <a:p>
                      <a:r>
                        <a:rPr lang="en-AU" sz="1400" b="0" i="1" u="none" strike="noStrike" kern="1200" baseline="0" dirty="0">
                          <a:solidFill>
                            <a:schemeClr val="dk1"/>
                          </a:solidFill>
                          <a:latin typeface="+mn-lt"/>
                          <a:ea typeface="+mn-ea"/>
                          <a:cs typeface="+mn-cs"/>
                        </a:rPr>
                        <a:t>C</a:t>
                      </a:r>
                      <a:r>
                        <a:rPr lang="en-AU" sz="1400" b="0" i="1" u="none" strike="noStrike" kern="1200" baseline="30000" dirty="0">
                          <a:solidFill>
                            <a:schemeClr val="dk1"/>
                          </a:solidFill>
                          <a:latin typeface="+mn-lt"/>
                          <a:ea typeface="+mn-ea"/>
                          <a:cs typeface="+mn-cs"/>
                        </a:rPr>
                        <a:t>B</a:t>
                      </a:r>
                      <a:r>
                        <a:rPr lang="en-AU" sz="1400" b="0" i="1" u="none" strike="noStrike" kern="1200" baseline="0" dirty="0">
                          <a:solidFill>
                            <a:schemeClr val="dk1"/>
                          </a:solidFill>
                          <a:latin typeface="+mn-lt"/>
                          <a:ea typeface="+mn-ea"/>
                          <a:cs typeface="+mn-cs"/>
                        </a:rPr>
                        <a:t>C</a:t>
                      </a:r>
                      <a:r>
                        <a:rPr lang="en-AU" sz="1400" b="0" i="1" u="none" strike="noStrike" kern="1200" baseline="30000" dirty="0">
                          <a:solidFill>
                            <a:schemeClr val="dk1"/>
                          </a:solidFill>
                          <a:latin typeface="+mn-lt"/>
                          <a:ea typeface="+mn-ea"/>
                          <a:cs typeface="+mn-cs"/>
                        </a:rPr>
                        <a:t>W</a:t>
                      </a:r>
                      <a:endParaRPr lang="en-AU" sz="1400" baseline="30000" dirty="0"/>
                    </a:p>
                  </a:txBody>
                  <a:tcPr marL="91461" marR="91461" marT="45715" marB="45715"/>
                </a:tc>
                <a:extLst>
                  <a:ext uri="{0D108BD9-81ED-4DB2-BD59-A6C34878D82A}">
                    <a16:rowId xmlns:a16="http://schemas.microsoft.com/office/drawing/2014/main" val="10003"/>
                  </a:ext>
                </a:extLst>
              </a:tr>
              <a:tr h="370792">
                <a:tc>
                  <a:txBody>
                    <a:bodyPr/>
                    <a:lstStyle/>
                    <a:p>
                      <a:r>
                        <a:rPr lang="en-AU" sz="1400" dirty="0"/>
                        <a:t>Phenotype</a:t>
                      </a:r>
                    </a:p>
                  </a:txBody>
                  <a:tcPr marL="91461" marR="91461" marT="45715" marB="45715"/>
                </a:tc>
                <a:tc>
                  <a:txBody>
                    <a:bodyPr/>
                    <a:lstStyle/>
                    <a:p>
                      <a:r>
                        <a:rPr lang="en-AU" sz="1400" b="0" i="0" u="none" strike="noStrike" kern="1200" baseline="0" dirty="0">
                          <a:solidFill>
                            <a:schemeClr val="dk1"/>
                          </a:solidFill>
                          <a:latin typeface="+mn-lt"/>
                          <a:ea typeface="+mn-ea"/>
                          <a:cs typeface="+mn-cs"/>
                        </a:rPr>
                        <a:t>Black</a:t>
                      </a:r>
                      <a:endParaRPr lang="en-AU" sz="1400" dirty="0"/>
                    </a:p>
                  </a:txBody>
                  <a:tcPr marL="91461" marR="91461" marT="45715" marB="45715"/>
                </a:tc>
                <a:tc>
                  <a:txBody>
                    <a:bodyPr/>
                    <a:lstStyle/>
                    <a:p>
                      <a:r>
                        <a:rPr lang="en-AU" sz="1400" b="0" i="0" u="none" strike="noStrike" kern="1200" baseline="0" dirty="0">
                          <a:solidFill>
                            <a:schemeClr val="dk1"/>
                          </a:solidFill>
                          <a:latin typeface="+mn-lt"/>
                          <a:ea typeface="+mn-ea"/>
                          <a:cs typeface="+mn-cs"/>
                        </a:rPr>
                        <a:t>Grey</a:t>
                      </a:r>
                      <a:endParaRPr lang="en-AU" sz="1400" dirty="0"/>
                    </a:p>
                  </a:txBody>
                  <a:tcPr marL="91461" marR="91461" marT="45715" marB="45715"/>
                </a:tc>
                <a:tc>
                  <a:txBody>
                    <a:bodyPr/>
                    <a:lstStyle/>
                    <a:p>
                      <a:r>
                        <a:rPr lang="en-AU" sz="1400" b="0" i="0" u="none" strike="noStrike" kern="1200" baseline="0" dirty="0">
                          <a:solidFill>
                            <a:schemeClr val="dk1"/>
                          </a:solidFill>
                          <a:latin typeface="+mn-lt"/>
                          <a:ea typeface="+mn-ea"/>
                          <a:cs typeface="+mn-cs"/>
                        </a:rPr>
                        <a:t>Black and white patches</a:t>
                      </a:r>
                      <a:endParaRPr lang="en-AU" sz="1400" dirty="0"/>
                    </a:p>
                  </a:txBody>
                  <a:tcPr marL="91461" marR="91461" marT="45715" marB="45715"/>
                </a:tc>
                <a:extLst>
                  <a:ext uri="{0D108BD9-81ED-4DB2-BD59-A6C34878D82A}">
                    <a16:rowId xmlns:a16="http://schemas.microsoft.com/office/drawing/2014/main" val="10004"/>
                  </a:ext>
                </a:extLst>
              </a:tr>
              <a:tr h="370792">
                <a:tc>
                  <a:txBody>
                    <a:bodyPr/>
                    <a:lstStyle/>
                    <a:p>
                      <a:r>
                        <a:rPr lang="en-AU" sz="1400" dirty="0"/>
                        <a:t>Gametes</a:t>
                      </a:r>
                    </a:p>
                  </a:txBody>
                  <a:tcPr marL="91461" marR="91461" marT="45715" marB="457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i="1" u="none" strike="noStrike" kern="1200" baseline="0" dirty="0">
                          <a:solidFill>
                            <a:schemeClr val="dk1"/>
                          </a:solidFill>
                          <a:latin typeface="+mn-lt"/>
                          <a:ea typeface="+mn-ea"/>
                          <a:cs typeface="+mn-cs"/>
                        </a:rPr>
                        <a:t>Bb, Bb</a:t>
                      </a:r>
                      <a:endParaRPr lang="en-AU" sz="1400" dirty="0"/>
                    </a:p>
                  </a:txBody>
                  <a:tcPr marL="91461" marR="91461" marT="45715" marB="45715"/>
                </a:tc>
                <a:tc>
                  <a:txBody>
                    <a:bodyPr/>
                    <a:lstStyle/>
                    <a:p>
                      <a:r>
                        <a:rPr lang="en-AU" sz="1400" b="0" i="1" u="none" strike="noStrike" kern="1200" baseline="0" dirty="0">
                          <a:solidFill>
                            <a:schemeClr val="dk1"/>
                          </a:solidFill>
                          <a:latin typeface="+mn-lt"/>
                          <a:ea typeface="+mn-ea"/>
                          <a:cs typeface="+mn-cs"/>
                        </a:rPr>
                        <a:t>C</a:t>
                      </a:r>
                      <a:r>
                        <a:rPr lang="en-AU" sz="1400" b="0" i="1" u="none" strike="noStrike" kern="1200" baseline="30000" dirty="0">
                          <a:solidFill>
                            <a:schemeClr val="dk1"/>
                          </a:solidFill>
                          <a:latin typeface="+mn-lt"/>
                          <a:ea typeface="+mn-ea"/>
                          <a:cs typeface="+mn-cs"/>
                        </a:rPr>
                        <a:t>B</a:t>
                      </a:r>
                      <a:r>
                        <a:rPr lang="en-AU" sz="1400" b="0" i="1" u="none" strike="noStrike" kern="1200" baseline="0" dirty="0">
                          <a:solidFill>
                            <a:schemeClr val="dk1"/>
                          </a:solidFill>
                          <a:latin typeface="+mn-lt"/>
                          <a:ea typeface="+mn-ea"/>
                          <a:cs typeface="+mn-cs"/>
                        </a:rPr>
                        <a:t>C</a:t>
                      </a:r>
                      <a:r>
                        <a:rPr lang="en-AU" sz="1400" b="0" i="1" u="none" strike="noStrike" kern="1200" baseline="30000" dirty="0">
                          <a:solidFill>
                            <a:schemeClr val="dk1"/>
                          </a:solidFill>
                          <a:latin typeface="+mn-lt"/>
                          <a:ea typeface="+mn-ea"/>
                          <a:cs typeface="+mn-cs"/>
                        </a:rPr>
                        <a:t>W</a:t>
                      </a:r>
                      <a:r>
                        <a:rPr lang="en-AU" sz="1400" b="0" i="1" u="none" strike="noStrike" kern="1200" baseline="0" dirty="0">
                          <a:solidFill>
                            <a:schemeClr val="dk1"/>
                          </a:solidFill>
                          <a:latin typeface="+mn-lt"/>
                          <a:ea typeface="+mn-ea"/>
                          <a:cs typeface="+mn-cs"/>
                        </a:rPr>
                        <a:t>, C</a:t>
                      </a:r>
                      <a:r>
                        <a:rPr lang="en-AU" sz="1400" b="0" i="1" u="none" strike="noStrike" kern="1200" baseline="30000" dirty="0">
                          <a:solidFill>
                            <a:schemeClr val="dk1"/>
                          </a:solidFill>
                          <a:latin typeface="+mn-lt"/>
                          <a:ea typeface="+mn-ea"/>
                          <a:cs typeface="+mn-cs"/>
                        </a:rPr>
                        <a:t>B</a:t>
                      </a:r>
                      <a:r>
                        <a:rPr lang="en-AU" sz="1400" b="0" i="1" u="none" strike="noStrike" kern="1200" baseline="0" dirty="0">
                          <a:solidFill>
                            <a:schemeClr val="dk1"/>
                          </a:solidFill>
                          <a:latin typeface="+mn-lt"/>
                          <a:ea typeface="+mn-ea"/>
                          <a:cs typeface="+mn-cs"/>
                        </a:rPr>
                        <a:t>C</a:t>
                      </a:r>
                      <a:r>
                        <a:rPr lang="en-AU" sz="1400" b="0" i="1" u="none" strike="noStrike" kern="1200" baseline="30000" dirty="0">
                          <a:solidFill>
                            <a:schemeClr val="dk1"/>
                          </a:solidFill>
                          <a:latin typeface="+mn-lt"/>
                          <a:ea typeface="+mn-ea"/>
                          <a:cs typeface="+mn-cs"/>
                        </a:rPr>
                        <a:t>W</a:t>
                      </a:r>
                      <a:endParaRPr lang="en-AU" sz="1400" baseline="30000" dirty="0"/>
                    </a:p>
                  </a:txBody>
                  <a:tcPr marL="91461" marR="91461" marT="45715" marB="45715"/>
                </a:tc>
                <a:tc>
                  <a:txBody>
                    <a:bodyPr/>
                    <a:lstStyle/>
                    <a:p>
                      <a:r>
                        <a:rPr lang="en-AU" sz="1400" b="0" i="1" u="none" strike="noStrike" kern="1200" baseline="0" dirty="0">
                          <a:solidFill>
                            <a:schemeClr val="dk1"/>
                          </a:solidFill>
                          <a:latin typeface="+mn-lt"/>
                          <a:ea typeface="+mn-ea"/>
                          <a:cs typeface="+mn-cs"/>
                        </a:rPr>
                        <a:t>C</a:t>
                      </a:r>
                      <a:r>
                        <a:rPr lang="en-AU" sz="1400" b="0" i="1" u="none" strike="noStrike" kern="1200" baseline="30000" dirty="0">
                          <a:solidFill>
                            <a:schemeClr val="dk1"/>
                          </a:solidFill>
                          <a:latin typeface="+mn-lt"/>
                          <a:ea typeface="+mn-ea"/>
                          <a:cs typeface="+mn-cs"/>
                        </a:rPr>
                        <a:t>B</a:t>
                      </a:r>
                      <a:r>
                        <a:rPr lang="en-AU" sz="1400" b="0" i="1" u="none" strike="noStrike" kern="1200" baseline="0" dirty="0">
                          <a:solidFill>
                            <a:schemeClr val="dk1"/>
                          </a:solidFill>
                          <a:latin typeface="+mn-lt"/>
                          <a:ea typeface="+mn-ea"/>
                          <a:cs typeface="+mn-cs"/>
                        </a:rPr>
                        <a:t>C</a:t>
                      </a:r>
                      <a:r>
                        <a:rPr lang="en-AU" sz="1400" b="0" i="1" u="none" strike="noStrike" kern="1200" baseline="30000" dirty="0">
                          <a:solidFill>
                            <a:schemeClr val="dk1"/>
                          </a:solidFill>
                          <a:latin typeface="+mn-lt"/>
                          <a:ea typeface="+mn-ea"/>
                          <a:cs typeface="+mn-cs"/>
                        </a:rPr>
                        <a:t>W</a:t>
                      </a:r>
                      <a:r>
                        <a:rPr lang="en-AU" sz="1400" b="0" i="1" u="none" strike="noStrike" kern="1200" baseline="0" dirty="0">
                          <a:solidFill>
                            <a:schemeClr val="dk1"/>
                          </a:solidFill>
                          <a:latin typeface="+mn-lt"/>
                          <a:ea typeface="+mn-ea"/>
                          <a:cs typeface="+mn-cs"/>
                        </a:rPr>
                        <a:t>, C</a:t>
                      </a:r>
                      <a:r>
                        <a:rPr lang="en-AU" sz="1400" b="0" i="1" u="none" strike="noStrike" kern="1200" baseline="30000" dirty="0">
                          <a:solidFill>
                            <a:schemeClr val="dk1"/>
                          </a:solidFill>
                          <a:latin typeface="+mn-lt"/>
                          <a:ea typeface="+mn-ea"/>
                          <a:cs typeface="+mn-cs"/>
                        </a:rPr>
                        <a:t>B</a:t>
                      </a:r>
                      <a:r>
                        <a:rPr lang="en-AU" sz="1400" b="0" i="1" u="none" strike="noStrike" kern="1200" baseline="0" dirty="0">
                          <a:solidFill>
                            <a:schemeClr val="dk1"/>
                          </a:solidFill>
                          <a:latin typeface="+mn-lt"/>
                          <a:ea typeface="+mn-ea"/>
                          <a:cs typeface="+mn-cs"/>
                        </a:rPr>
                        <a:t>C</a:t>
                      </a:r>
                      <a:r>
                        <a:rPr lang="en-AU" sz="1400" b="0" i="1" u="none" strike="noStrike" kern="1200" baseline="30000" dirty="0">
                          <a:solidFill>
                            <a:schemeClr val="dk1"/>
                          </a:solidFill>
                          <a:latin typeface="+mn-lt"/>
                          <a:ea typeface="+mn-ea"/>
                          <a:cs typeface="+mn-cs"/>
                        </a:rPr>
                        <a:t>W</a:t>
                      </a:r>
                      <a:endParaRPr lang="en-AU" sz="1400" baseline="30000" dirty="0"/>
                    </a:p>
                  </a:txBody>
                  <a:tcPr marL="91461" marR="91461" marT="45715" marB="45715"/>
                </a:tc>
                <a:extLst>
                  <a:ext uri="{0D108BD9-81ED-4DB2-BD59-A6C34878D82A}">
                    <a16:rowId xmlns:a16="http://schemas.microsoft.com/office/drawing/2014/main" val="10005"/>
                  </a:ext>
                </a:extLst>
              </a:tr>
              <a:tr h="370792">
                <a:tc>
                  <a:txBody>
                    <a:bodyPr/>
                    <a:lstStyle/>
                    <a:p>
                      <a:r>
                        <a:rPr lang="en-AU" sz="1400" dirty="0"/>
                        <a:t>F2 genotype</a:t>
                      </a:r>
                    </a:p>
                  </a:txBody>
                  <a:tcPr marL="91461" marR="91461" marT="45715" marB="457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i="1" u="none" strike="noStrike" kern="1200" baseline="0" dirty="0">
                          <a:solidFill>
                            <a:schemeClr val="dk1"/>
                          </a:solidFill>
                          <a:latin typeface="+mn-lt"/>
                          <a:ea typeface="+mn-ea"/>
                          <a:cs typeface="+mn-cs"/>
                        </a:rPr>
                        <a:t>BB, Bb, bb</a:t>
                      </a:r>
                      <a:endParaRPr lang="en-AU" sz="1400" dirty="0"/>
                    </a:p>
                  </a:txBody>
                  <a:tcPr marL="91461" marR="91461" marT="45715" marB="45715"/>
                </a:tc>
                <a:tc>
                  <a:txBody>
                    <a:bodyPr/>
                    <a:lstStyle/>
                    <a:p>
                      <a:r>
                        <a:rPr lang="en-AU" sz="1400" b="0" i="1" u="none" strike="noStrike" kern="1200" baseline="0" dirty="0">
                          <a:solidFill>
                            <a:schemeClr val="dk1"/>
                          </a:solidFill>
                          <a:latin typeface="+mn-lt"/>
                          <a:ea typeface="+mn-ea"/>
                          <a:cs typeface="+mn-cs"/>
                        </a:rPr>
                        <a:t>C</a:t>
                      </a:r>
                      <a:r>
                        <a:rPr lang="en-AU" sz="1400" b="0" i="1" u="none" strike="noStrike" kern="1200" baseline="30000" dirty="0">
                          <a:solidFill>
                            <a:schemeClr val="dk1"/>
                          </a:solidFill>
                          <a:latin typeface="+mn-lt"/>
                          <a:ea typeface="+mn-ea"/>
                          <a:cs typeface="+mn-cs"/>
                        </a:rPr>
                        <a:t>B</a:t>
                      </a:r>
                      <a:r>
                        <a:rPr lang="en-AU" sz="1400" b="0" i="1" u="none" strike="noStrike" kern="1200" baseline="0" dirty="0">
                          <a:solidFill>
                            <a:schemeClr val="dk1"/>
                          </a:solidFill>
                          <a:latin typeface="+mn-lt"/>
                          <a:ea typeface="+mn-ea"/>
                          <a:cs typeface="+mn-cs"/>
                        </a:rPr>
                        <a:t>C</a:t>
                      </a:r>
                      <a:r>
                        <a:rPr lang="en-AU" sz="1400" b="0" i="1" u="none" strike="noStrike" kern="1200" baseline="30000" dirty="0">
                          <a:solidFill>
                            <a:schemeClr val="dk1"/>
                          </a:solidFill>
                          <a:latin typeface="+mn-lt"/>
                          <a:ea typeface="+mn-ea"/>
                          <a:cs typeface="+mn-cs"/>
                        </a:rPr>
                        <a:t>B</a:t>
                      </a:r>
                      <a:r>
                        <a:rPr lang="en-AU" sz="1400" b="0" i="1" u="none" strike="noStrike" kern="1200" baseline="0" dirty="0">
                          <a:solidFill>
                            <a:schemeClr val="dk1"/>
                          </a:solidFill>
                          <a:latin typeface="+mn-lt"/>
                          <a:ea typeface="+mn-ea"/>
                          <a:cs typeface="+mn-cs"/>
                        </a:rPr>
                        <a:t>, C</a:t>
                      </a:r>
                      <a:r>
                        <a:rPr lang="en-AU" sz="1400" b="0" i="1" u="none" strike="noStrike" kern="1200" baseline="30000" dirty="0">
                          <a:solidFill>
                            <a:schemeClr val="dk1"/>
                          </a:solidFill>
                          <a:latin typeface="+mn-lt"/>
                          <a:ea typeface="+mn-ea"/>
                          <a:cs typeface="+mn-cs"/>
                        </a:rPr>
                        <a:t>B</a:t>
                      </a:r>
                      <a:r>
                        <a:rPr lang="en-AU" sz="1400" b="0" i="1" u="none" strike="noStrike" kern="1200" baseline="0" dirty="0">
                          <a:solidFill>
                            <a:schemeClr val="dk1"/>
                          </a:solidFill>
                          <a:latin typeface="+mn-lt"/>
                          <a:ea typeface="+mn-ea"/>
                          <a:cs typeface="+mn-cs"/>
                        </a:rPr>
                        <a:t>C</a:t>
                      </a:r>
                      <a:r>
                        <a:rPr lang="en-AU" sz="1400" b="0" i="1" u="none" strike="noStrike" kern="1200" baseline="30000" dirty="0">
                          <a:solidFill>
                            <a:schemeClr val="dk1"/>
                          </a:solidFill>
                          <a:latin typeface="+mn-lt"/>
                          <a:ea typeface="+mn-ea"/>
                          <a:cs typeface="+mn-cs"/>
                        </a:rPr>
                        <a:t>W</a:t>
                      </a:r>
                      <a:r>
                        <a:rPr lang="en-AU" sz="1400" b="0" i="1" u="none" strike="noStrike" kern="1200" baseline="0" dirty="0">
                          <a:solidFill>
                            <a:schemeClr val="dk1"/>
                          </a:solidFill>
                          <a:latin typeface="+mn-lt"/>
                          <a:ea typeface="+mn-ea"/>
                          <a:cs typeface="+mn-cs"/>
                        </a:rPr>
                        <a:t>, C</a:t>
                      </a:r>
                      <a:r>
                        <a:rPr lang="en-AU" sz="1400" b="0" i="1" u="none" strike="noStrike" kern="1200" baseline="30000" dirty="0">
                          <a:solidFill>
                            <a:schemeClr val="dk1"/>
                          </a:solidFill>
                          <a:latin typeface="+mn-lt"/>
                          <a:ea typeface="+mn-ea"/>
                          <a:cs typeface="+mn-cs"/>
                        </a:rPr>
                        <a:t>W</a:t>
                      </a:r>
                      <a:r>
                        <a:rPr lang="en-AU" sz="1400" b="0" i="1" u="none" strike="noStrike" kern="1200" baseline="0" dirty="0">
                          <a:solidFill>
                            <a:schemeClr val="dk1"/>
                          </a:solidFill>
                          <a:latin typeface="+mn-lt"/>
                          <a:ea typeface="+mn-ea"/>
                          <a:cs typeface="+mn-cs"/>
                        </a:rPr>
                        <a:t>C</a:t>
                      </a:r>
                      <a:r>
                        <a:rPr lang="en-AU" sz="1400" b="0" i="1" u="none" strike="noStrike" kern="1200" baseline="30000" dirty="0">
                          <a:solidFill>
                            <a:schemeClr val="dk1"/>
                          </a:solidFill>
                          <a:latin typeface="+mn-lt"/>
                          <a:ea typeface="+mn-ea"/>
                          <a:cs typeface="+mn-cs"/>
                        </a:rPr>
                        <a:t>W</a:t>
                      </a:r>
                      <a:endParaRPr lang="en-AU" sz="1400" baseline="30000" dirty="0"/>
                    </a:p>
                  </a:txBody>
                  <a:tcPr marL="91461" marR="91461" marT="45715" marB="45715"/>
                </a:tc>
                <a:tc>
                  <a:txBody>
                    <a:bodyPr/>
                    <a:lstStyle/>
                    <a:p>
                      <a:r>
                        <a:rPr lang="en-AU" sz="1400" b="0" i="1" u="none" strike="noStrike" kern="1200" baseline="0" dirty="0">
                          <a:solidFill>
                            <a:schemeClr val="dk1"/>
                          </a:solidFill>
                          <a:latin typeface="+mn-lt"/>
                          <a:ea typeface="+mn-ea"/>
                          <a:cs typeface="+mn-cs"/>
                        </a:rPr>
                        <a:t>C</a:t>
                      </a:r>
                      <a:r>
                        <a:rPr lang="en-AU" sz="1400" b="0" i="1" u="none" strike="noStrike" kern="1200" baseline="30000" dirty="0">
                          <a:solidFill>
                            <a:schemeClr val="dk1"/>
                          </a:solidFill>
                          <a:latin typeface="+mn-lt"/>
                          <a:ea typeface="+mn-ea"/>
                          <a:cs typeface="+mn-cs"/>
                        </a:rPr>
                        <a:t>B</a:t>
                      </a:r>
                      <a:r>
                        <a:rPr lang="en-AU" sz="1400" b="0" i="1" u="none" strike="noStrike" kern="1200" baseline="0" dirty="0">
                          <a:solidFill>
                            <a:schemeClr val="dk1"/>
                          </a:solidFill>
                          <a:latin typeface="+mn-lt"/>
                          <a:ea typeface="+mn-ea"/>
                          <a:cs typeface="+mn-cs"/>
                        </a:rPr>
                        <a:t>C</a:t>
                      </a:r>
                      <a:r>
                        <a:rPr lang="en-AU" sz="1400" b="0" i="1" u="none" strike="noStrike" kern="1200" baseline="30000" dirty="0">
                          <a:solidFill>
                            <a:schemeClr val="dk1"/>
                          </a:solidFill>
                          <a:latin typeface="+mn-lt"/>
                          <a:ea typeface="+mn-ea"/>
                          <a:cs typeface="+mn-cs"/>
                        </a:rPr>
                        <a:t>B</a:t>
                      </a:r>
                      <a:r>
                        <a:rPr lang="en-AU" sz="1400" b="0" i="1" u="none" strike="noStrike" kern="1200" baseline="0" dirty="0">
                          <a:solidFill>
                            <a:schemeClr val="dk1"/>
                          </a:solidFill>
                          <a:latin typeface="+mn-lt"/>
                          <a:ea typeface="+mn-ea"/>
                          <a:cs typeface="+mn-cs"/>
                        </a:rPr>
                        <a:t>, C</a:t>
                      </a:r>
                      <a:r>
                        <a:rPr lang="en-AU" sz="1400" b="0" i="1" u="none" strike="noStrike" kern="1200" baseline="30000" dirty="0">
                          <a:solidFill>
                            <a:schemeClr val="dk1"/>
                          </a:solidFill>
                          <a:latin typeface="+mn-lt"/>
                          <a:ea typeface="+mn-ea"/>
                          <a:cs typeface="+mn-cs"/>
                        </a:rPr>
                        <a:t>B</a:t>
                      </a:r>
                      <a:r>
                        <a:rPr lang="en-AU" sz="1400" b="0" i="1" u="none" strike="noStrike" kern="1200" baseline="0" dirty="0">
                          <a:solidFill>
                            <a:schemeClr val="dk1"/>
                          </a:solidFill>
                          <a:latin typeface="+mn-lt"/>
                          <a:ea typeface="+mn-ea"/>
                          <a:cs typeface="+mn-cs"/>
                        </a:rPr>
                        <a:t>C</a:t>
                      </a:r>
                      <a:r>
                        <a:rPr lang="en-AU" sz="1400" b="0" i="1" u="none" strike="noStrike" kern="1200" baseline="30000" dirty="0">
                          <a:solidFill>
                            <a:schemeClr val="dk1"/>
                          </a:solidFill>
                          <a:latin typeface="+mn-lt"/>
                          <a:ea typeface="+mn-ea"/>
                          <a:cs typeface="+mn-cs"/>
                        </a:rPr>
                        <a:t>W</a:t>
                      </a:r>
                      <a:r>
                        <a:rPr lang="en-AU" sz="1400" b="0" i="1" u="none" strike="noStrike" kern="1200" baseline="0" dirty="0">
                          <a:solidFill>
                            <a:schemeClr val="dk1"/>
                          </a:solidFill>
                          <a:latin typeface="+mn-lt"/>
                          <a:ea typeface="+mn-ea"/>
                          <a:cs typeface="+mn-cs"/>
                        </a:rPr>
                        <a:t>, C</a:t>
                      </a:r>
                      <a:r>
                        <a:rPr lang="en-AU" sz="1400" b="0" i="1" u="none" strike="noStrike" kern="1200" baseline="30000" dirty="0">
                          <a:solidFill>
                            <a:schemeClr val="dk1"/>
                          </a:solidFill>
                          <a:latin typeface="+mn-lt"/>
                          <a:ea typeface="+mn-ea"/>
                          <a:cs typeface="+mn-cs"/>
                        </a:rPr>
                        <a:t>W</a:t>
                      </a:r>
                      <a:r>
                        <a:rPr lang="en-AU" sz="1400" b="0" i="1" u="none" strike="noStrike" kern="1200" baseline="0" dirty="0">
                          <a:solidFill>
                            <a:schemeClr val="dk1"/>
                          </a:solidFill>
                          <a:latin typeface="+mn-lt"/>
                          <a:ea typeface="+mn-ea"/>
                          <a:cs typeface="+mn-cs"/>
                        </a:rPr>
                        <a:t>C</a:t>
                      </a:r>
                      <a:r>
                        <a:rPr lang="en-AU" sz="1400" b="0" i="1" u="none" strike="noStrike" kern="1200" baseline="30000" dirty="0">
                          <a:solidFill>
                            <a:schemeClr val="dk1"/>
                          </a:solidFill>
                          <a:latin typeface="+mn-lt"/>
                          <a:ea typeface="+mn-ea"/>
                          <a:cs typeface="+mn-cs"/>
                        </a:rPr>
                        <a:t>W</a:t>
                      </a:r>
                      <a:endParaRPr lang="en-AU" sz="1400" baseline="30000" dirty="0"/>
                    </a:p>
                  </a:txBody>
                  <a:tcPr marL="91461" marR="91461" marT="45715" marB="45715"/>
                </a:tc>
                <a:extLst>
                  <a:ext uri="{0D108BD9-81ED-4DB2-BD59-A6C34878D82A}">
                    <a16:rowId xmlns:a16="http://schemas.microsoft.com/office/drawing/2014/main" val="10006"/>
                  </a:ext>
                </a:extLst>
              </a:tr>
              <a:tr h="731509">
                <a:tc>
                  <a:txBody>
                    <a:bodyPr/>
                    <a:lstStyle/>
                    <a:p>
                      <a:r>
                        <a:rPr lang="en-AU" sz="1400" dirty="0"/>
                        <a:t>Phenotype</a:t>
                      </a:r>
                    </a:p>
                  </a:txBody>
                  <a:tcPr marL="91461" marR="91461" marT="45715" marB="45715"/>
                </a:tc>
                <a:tc>
                  <a:txBody>
                    <a:bodyPr/>
                    <a:lstStyle/>
                    <a:p>
                      <a:r>
                        <a:rPr lang="en-AU" sz="1400" b="0" i="0" u="none" strike="noStrike" kern="1200" baseline="0" dirty="0">
                          <a:solidFill>
                            <a:schemeClr val="dk1"/>
                          </a:solidFill>
                          <a:latin typeface="+mn-lt"/>
                          <a:ea typeface="+mn-ea"/>
                          <a:cs typeface="+mn-cs"/>
                        </a:rPr>
                        <a:t>Black</a:t>
                      </a:r>
                    </a:p>
                    <a:p>
                      <a:r>
                        <a:rPr lang="en-AU" sz="1400" b="0" i="0" u="none" strike="noStrike" kern="1200" baseline="0" dirty="0">
                          <a:solidFill>
                            <a:schemeClr val="dk1"/>
                          </a:solidFill>
                          <a:latin typeface="+mn-lt"/>
                          <a:ea typeface="+mn-ea"/>
                          <a:cs typeface="+mn-cs"/>
                        </a:rPr>
                        <a:t>White</a:t>
                      </a:r>
                      <a:endParaRPr lang="en-AU" sz="1400" dirty="0"/>
                    </a:p>
                  </a:txBody>
                  <a:tcPr marL="91461" marR="91461" marT="45715" marB="45715"/>
                </a:tc>
                <a:tc>
                  <a:txBody>
                    <a:bodyPr/>
                    <a:lstStyle/>
                    <a:p>
                      <a:r>
                        <a:rPr lang="en-AU" sz="1400" b="0" i="0" u="none" strike="noStrike" kern="1200" baseline="0" dirty="0">
                          <a:solidFill>
                            <a:schemeClr val="dk1"/>
                          </a:solidFill>
                          <a:latin typeface="+mn-lt"/>
                          <a:ea typeface="+mn-ea"/>
                          <a:cs typeface="+mn-cs"/>
                        </a:rPr>
                        <a:t>Black</a:t>
                      </a:r>
                    </a:p>
                    <a:p>
                      <a:r>
                        <a:rPr lang="en-AU" sz="1400" b="0" i="0" u="none" strike="noStrike" kern="1200" baseline="0" dirty="0">
                          <a:solidFill>
                            <a:schemeClr val="dk1"/>
                          </a:solidFill>
                          <a:latin typeface="+mn-lt"/>
                          <a:ea typeface="+mn-ea"/>
                          <a:cs typeface="+mn-cs"/>
                        </a:rPr>
                        <a:t>Grey</a:t>
                      </a:r>
                    </a:p>
                    <a:p>
                      <a:r>
                        <a:rPr lang="en-AU" sz="1400" b="0" i="0" u="none" strike="noStrike" kern="1200" baseline="0" dirty="0">
                          <a:solidFill>
                            <a:schemeClr val="dk1"/>
                          </a:solidFill>
                          <a:latin typeface="+mn-lt"/>
                          <a:ea typeface="+mn-ea"/>
                          <a:cs typeface="+mn-cs"/>
                        </a:rPr>
                        <a:t>White</a:t>
                      </a:r>
                      <a:endParaRPr lang="en-AU" sz="1400" dirty="0"/>
                    </a:p>
                  </a:txBody>
                  <a:tcPr marL="91461" marR="91461" marT="45715" marB="45715"/>
                </a:tc>
                <a:tc>
                  <a:txBody>
                    <a:bodyPr/>
                    <a:lstStyle/>
                    <a:p>
                      <a:r>
                        <a:rPr lang="en-AU" sz="1400" b="0" i="0" u="none" strike="noStrike" kern="1200" baseline="0" dirty="0">
                          <a:solidFill>
                            <a:schemeClr val="dk1"/>
                          </a:solidFill>
                          <a:latin typeface="+mn-lt"/>
                          <a:ea typeface="+mn-ea"/>
                          <a:cs typeface="+mn-cs"/>
                        </a:rPr>
                        <a:t>Black</a:t>
                      </a:r>
                    </a:p>
                    <a:p>
                      <a:r>
                        <a:rPr lang="en-AU" sz="1400" b="0" i="0" u="none" strike="noStrike" kern="1200" baseline="0" dirty="0">
                          <a:solidFill>
                            <a:schemeClr val="dk1"/>
                          </a:solidFill>
                          <a:latin typeface="+mn-lt"/>
                          <a:ea typeface="+mn-ea"/>
                          <a:cs typeface="+mn-cs"/>
                        </a:rPr>
                        <a:t>Black and white patches</a:t>
                      </a:r>
                    </a:p>
                    <a:p>
                      <a:r>
                        <a:rPr lang="en-AU" sz="1400" b="0" i="0" u="none" strike="noStrike" kern="1200" baseline="0" dirty="0">
                          <a:solidFill>
                            <a:schemeClr val="dk1"/>
                          </a:solidFill>
                          <a:latin typeface="+mn-lt"/>
                          <a:ea typeface="+mn-ea"/>
                          <a:cs typeface="+mn-cs"/>
                        </a:rPr>
                        <a:t>White</a:t>
                      </a:r>
                      <a:endParaRPr lang="en-AU" sz="1400" dirty="0"/>
                    </a:p>
                  </a:txBody>
                  <a:tcPr marL="91461" marR="91461" marT="45715" marB="45715"/>
                </a:tc>
                <a:extLst>
                  <a:ext uri="{0D108BD9-81ED-4DB2-BD59-A6C34878D82A}">
                    <a16:rowId xmlns:a16="http://schemas.microsoft.com/office/drawing/2014/main" val="10007"/>
                  </a:ext>
                </a:extLst>
              </a:tr>
              <a:tr h="518149">
                <a:tc>
                  <a:txBody>
                    <a:bodyPr/>
                    <a:lstStyle/>
                    <a:p>
                      <a:r>
                        <a:rPr lang="en-AU" sz="1400" dirty="0"/>
                        <a:t>Heterozygote</a:t>
                      </a:r>
                    </a:p>
                  </a:txBody>
                  <a:tcPr marL="91461" marR="91461" marT="45715" marB="45715"/>
                </a:tc>
                <a:tc>
                  <a:txBody>
                    <a:bodyPr/>
                    <a:lstStyle/>
                    <a:p>
                      <a:r>
                        <a:rPr lang="en-AU" sz="1400" b="0" i="0" u="none" strike="noStrike" kern="1200" baseline="0" dirty="0">
                          <a:solidFill>
                            <a:schemeClr val="dk1"/>
                          </a:solidFill>
                          <a:latin typeface="+mn-lt"/>
                          <a:ea typeface="+mn-ea"/>
                          <a:cs typeface="+mn-cs"/>
                        </a:rPr>
                        <a:t>Same as dominant</a:t>
                      </a:r>
                      <a:endParaRPr lang="en-AU" sz="1400" dirty="0"/>
                    </a:p>
                  </a:txBody>
                  <a:tcPr marL="91461" marR="91461" marT="45715" marB="45715"/>
                </a:tc>
                <a:tc>
                  <a:txBody>
                    <a:bodyPr/>
                    <a:lstStyle/>
                    <a:p>
                      <a:r>
                        <a:rPr lang="en-AU" sz="1400" b="0" i="0" u="none" strike="noStrike" kern="1200" baseline="0" dirty="0">
                          <a:solidFill>
                            <a:schemeClr val="dk1"/>
                          </a:solidFill>
                          <a:latin typeface="+mn-lt"/>
                          <a:ea typeface="+mn-ea"/>
                          <a:cs typeface="+mn-cs"/>
                        </a:rPr>
                        <a:t>Intermediate between homozygous parents</a:t>
                      </a:r>
                      <a:endParaRPr lang="en-AU" sz="1400" dirty="0"/>
                    </a:p>
                  </a:txBody>
                  <a:tcPr marL="91461" marR="91461" marT="45715" marB="45715"/>
                </a:tc>
                <a:tc>
                  <a:txBody>
                    <a:bodyPr/>
                    <a:lstStyle/>
                    <a:p>
                      <a:r>
                        <a:rPr lang="en-AU" sz="1400" b="0" i="0" u="none" strike="noStrike" kern="1200" baseline="0" dirty="0">
                          <a:solidFill>
                            <a:schemeClr val="dk1"/>
                          </a:solidFill>
                          <a:latin typeface="+mn-lt"/>
                          <a:ea typeface="+mn-ea"/>
                          <a:cs typeface="+mn-cs"/>
                        </a:rPr>
                        <a:t>Properties of both homozygous parents</a:t>
                      </a:r>
                      <a:endParaRPr lang="en-AU" sz="1400" dirty="0"/>
                    </a:p>
                  </a:txBody>
                  <a:tcPr marL="91461" marR="91461" marT="45715" marB="45715"/>
                </a:tc>
                <a:extLst>
                  <a:ext uri="{0D108BD9-81ED-4DB2-BD59-A6C34878D82A}">
                    <a16:rowId xmlns:a16="http://schemas.microsoft.com/office/drawing/2014/main" val="10008"/>
                  </a:ext>
                </a:extLst>
              </a:tr>
            </a:tbl>
          </a:graphicData>
        </a:graphic>
      </p:graphicFrame>
      <p:sp>
        <p:nvSpPr>
          <p:cNvPr id="2" name="Rectangle 1">
            <a:extLst>
              <a:ext uri="{FF2B5EF4-FFF2-40B4-BE49-F238E27FC236}">
                <a16:creationId xmlns:a16="http://schemas.microsoft.com/office/drawing/2014/main" id="{E3554626-DFAE-3143-9D08-FABE85D2EDAE}"/>
              </a:ext>
            </a:extLst>
          </p:cNvPr>
          <p:cNvSpPr/>
          <p:nvPr/>
        </p:nvSpPr>
        <p:spPr>
          <a:xfrm>
            <a:off x="1687513" y="5711825"/>
            <a:ext cx="6916737" cy="307975"/>
          </a:xfrm>
          <a:prstGeom prst="rect">
            <a:avLst/>
          </a:prstGeom>
        </p:spPr>
        <p:txBody>
          <a:bodyPr>
            <a:spAutoFit/>
          </a:bodyPr>
          <a:lstStyle/>
          <a:p>
            <a:pPr>
              <a:defRPr/>
            </a:pPr>
            <a:r>
              <a:rPr lang="en-GB" sz="1400" i="1" dirty="0">
                <a:latin typeface="+mn-lt"/>
              </a:rPr>
              <a:t>Note: B </a:t>
            </a:r>
            <a:r>
              <a:rPr lang="en-GB" sz="1400" dirty="0">
                <a:latin typeface="+mn-lt"/>
              </a:rPr>
              <a:t>and </a:t>
            </a:r>
            <a:r>
              <a:rPr lang="en-GB" sz="1400" i="1" dirty="0">
                <a:latin typeface="+mn-lt"/>
              </a:rPr>
              <a:t>C</a:t>
            </a:r>
            <a:r>
              <a:rPr lang="en-GB" sz="1400" i="1" baseline="30000" dirty="0">
                <a:latin typeface="+mn-lt"/>
              </a:rPr>
              <a:t>B</a:t>
            </a:r>
            <a:r>
              <a:rPr lang="en-GB" sz="1400" dirty="0">
                <a:latin typeface="+mn-lt"/>
              </a:rPr>
              <a:t> = alleles for black coat colour; </a:t>
            </a:r>
            <a:r>
              <a:rPr lang="en-GB" sz="1400" i="1" dirty="0">
                <a:latin typeface="+mn-lt"/>
              </a:rPr>
              <a:t>b </a:t>
            </a:r>
            <a:r>
              <a:rPr lang="en-GB" sz="1400" dirty="0">
                <a:latin typeface="+mn-lt"/>
              </a:rPr>
              <a:t>and </a:t>
            </a:r>
            <a:r>
              <a:rPr lang="en-GB" sz="1400" i="1" dirty="0">
                <a:latin typeface="+mn-lt"/>
              </a:rPr>
              <a:t>C</a:t>
            </a:r>
            <a:r>
              <a:rPr lang="en-GB" sz="1400" i="1" baseline="30000" dirty="0">
                <a:latin typeface="+mn-lt"/>
              </a:rPr>
              <a:t>W</a:t>
            </a:r>
            <a:r>
              <a:rPr lang="en-GB" sz="1400" dirty="0">
                <a:latin typeface="+mn-lt"/>
              </a:rPr>
              <a:t> = alleles for white coat colour</a:t>
            </a:r>
            <a:endParaRPr lang="en-AU" sz="1400" dirty="0">
              <a:latin typeface="+mn-lt"/>
            </a:endParaRPr>
          </a:p>
        </p:txBody>
      </p:sp>
      <p:sp>
        <p:nvSpPr>
          <p:cNvPr id="81976" name="TextBox 2">
            <a:extLst>
              <a:ext uri="{FF2B5EF4-FFF2-40B4-BE49-F238E27FC236}">
                <a16:creationId xmlns:a16="http://schemas.microsoft.com/office/drawing/2014/main" id="{E541CD71-8AA1-A345-A2D1-484F0E9ED054}"/>
              </a:ext>
            </a:extLst>
          </p:cNvPr>
          <p:cNvSpPr txBox="1">
            <a:spLocks noChangeArrowheads="1"/>
          </p:cNvSpPr>
          <p:nvPr/>
        </p:nvSpPr>
        <p:spPr bwMode="auto">
          <a:xfrm>
            <a:off x="800100" y="6007100"/>
            <a:ext cx="32766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AU" altLang="en-US" b="1"/>
              <a:t>Biology WA Units 3 &amp; 4 </a:t>
            </a:r>
          </a:p>
          <a:p>
            <a:r>
              <a:rPr lang="en-AU" altLang="en-US" b="1"/>
              <a:t>Set 5.7 pg. 150 Q 1-3</a:t>
            </a:r>
          </a:p>
          <a:p>
            <a:endParaRPr lang="en-AU" altLang="en-US"/>
          </a:p>
        </p:txBody>
      </p:sp>
      <p:sp>
        <p:nvSpPr>
          <p:cNvPr id="8" name="Title 1">
            <a:extLst>
              <a:ext uri="{FF2B5EF4-FFF2-40B4-BE49-F238E27FC236}">
                <a16:creationId xmlns:a16="http://schemas.microsoft.com/office/drawing/2014/main" id="{516ACC45-1F19-8F45-ADAB-C11D86E9DB70}"/>
              </a:ext>
            </a:extLst>
          </p:cNvPr>
          <p:cNvSpPr txBox="1">
            <a:spLocks noChangeArrowheads="1"/>
          </p:cNvSpPr>
          <p:nvPr/>
        </p:nvSpPr>
        <p:spPr bwMode="gray">
          <a:xfrm>
            <a:off x="426720" y="1018540"/>
            <a:ext cx="822325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19:</a:t>
            </a:r>
            <a:r>
              <a:rPr lang="en-US" kern="0" dirty="0">
                <a:cs typeface="Times New Roman" panose="02020603050405020304" pitchFamily="18" charset="0"/>
              </a:rPr>
              <a:t> </a:t>
            </a:r>
            <a:r>
              <a:rPr lang="en-US" kern="0" dirty="0"/>
              <a:t>Review symbols used to show each dominant inheritance patterns</a:t>
            </a:r>
            <a:br>
              <a:rPr lang="en-US" kern="0" dirty="0"/>
            </a:br>
            <a:endParaRPr lang="en-AU" altLang="en-US" b="1" kern="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Solved Pedigree Problem Autosomal Dominant? 4 5 6 7 8910 6 7 | Chegg.com">
            <a:extLst>
              <a:ext uri="{FF2B5EF4-FFF2-40B4-BE49-F238E27FC236}">
                <a16:creationId xmlns:a16="http://schemas.microsoft.com/office/drawing/2014/main" id="{69B6C6EC-EA4F-9A42-B237-C21C330F9B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5197"/>
          <a:stretch>
            <a:fillRect/>
          </a:stretch>
        </p:blipFill>
        <p:spPr bwMode="auto">
          <a:xfrm>
            <a:off x="1238250" y="2362200"/>
            <a:ext cx="7767638"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extBox 4">
            <a:extLst>
              <a:ext uri="{FF2B5EF4-FFF2-40B4-BE49-F238E27FC236}">
                <a16:creationId xmlns:a16="http://schemas.microsoft.com/office/drawing/2014/main" id="{D193681B-4125-2D47-B596-E9C1F94B0C80}"/>
              </a:ext>
            </a:extLst>
          </p:cNvPr>
          <p:cNvSpPr txBox="1">
            <a:spLocks noChangeArrowheads="1"/>
          </p:cNvSpPr>
          <p:nvPr/>
        </p:nvSpPr>
        <p:spPr bwMode="auto">
          <a:xfrm>
            <a:off x="5414963" y="2509838"/>
            <a:ext cx="3276600" cy="368300"/>
          </a:xfrm>
          <a:prstGeom prst="rect">
            <a:avLst/>
          </a:prstGeom>
          <a:solidFill>
            <a:srgbClr val="7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a:t>Line of descent</a:t>
            </a:r>
          </a:p>
        </p:txBody>
      </p:sp>
      <p:sp>
        <p:nvSpPr>
          <p:cNvPr id="82948" name="Oval 5">
            <a:extLst>
              <a:ext uri="{FF2B5EF4-FFF2-40B4-BE49-F238E27FC236}">
                <a16:creationId xmlns:a16="http://schemas.microsoft.com/office/drawing/2014/main" id="{56BCC9FA-7E26-5C44-91D5-BE6741FD04E9}"/>
              </a:ext>
            </a:extLst>
          </p:cNvPr>
          <p:cNvSpPr>
            <a:spLocks noChangeArrowheads="1"/>
          </p:cNvSpPr>
          <p:nvPr/>
        </p:nvSpPr>
        <p:spPr bwMode="auto">
          <a:xfrm>
            <a:off x="1371600" y="2438400"/>
            <a:ext cx="381000" cy="457200"/>
          </a:xfrm>
          <a:prstGeom prst="ellipse">
            <a:avLst/>
          </a:prstGeom>
          <a:solidFill>
            <a:srgbClr val="EB2ED4">
              <a:alpha val="18823"/>
            </a:srgbClr>
          </a:solidFill>
          <a:ln w="19050" algn="ctr">
            <a:solidFill>
              <a:srgbClr val="FF0000"/>
            </a:solidFill>
            <a:round/>
            <a:headEnd/>
            <a:tailEnd/>
          </a:ln>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en-US" altLang="en-US"/>
          </a:p>
        </p:txBody>
      </p:sp>
      <p:cxnSp>
        <p:nvCxnSpPr>
          <p:cNvPr id="82949" name="Straight Connector 7">
            <a:extLst>
              <a:ext uri="{FF2B5EF4-FFF2-40B4-BE49-F238E27FC236}">
                <a16:creationId xmlns:a16="http://schemas.microsoft.com/office/drawing/2014/main" id="{24AB7A17-1937-B749-9CE1-B351F41378FA}"/>
              </a:ext>
            </a:extLst>
          </p:cNvPr>
          <p:cNvCxnSpPr>
            <a:cxnSpLocks noChangeShapeType="1"/>
          </p:cNvCxnSpPr>
          <p:nvPr/>
        </p:nvCxnSpPr>
        <p:spPr bwMode="auto">
          <a:xfrm flipV="1">
            <a:off x="1752600" y="1905000"/>
            <a:ext cx="762000" cy="838200"/>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sp>
        <p:nvSpPr>
          <p:cNvPr id="82950" name="TextBox 8">
            <a:extLst>
              <a:ext uri="{FF2B5EF4-FFF2-40B4-BE49-F238E27FC236}">
                <a16:creationId xmlns:a16="http://schemas.microsoft.com/office/drawing/2014/main" id="{4B4AD542-28AF-484C-B7B3-2762FFC84ECB}"/>
              </a:ext>
            </a:extLst>
          </p:cNvPr>
          <p:cNvSpPr txBox="1">
            <a:spLocks noChangeArrowheads="1"/>
          </p:cNvSpPr>
          <p:nvPr/>
        </p:nvSpPr>
        <p:spPr bwMode="auto">
          <a:xfrm>
            <a:off x="2514600" y="1612900"/>
            <a:ext cx="1524000" cy="646113"/>
          </a:xfrm>
          <a:prstGeom prst="rect">
            <a:avLst/>
          </a:prstGeom>
          <a:solidFill>
            <a:srgbClr val="EB2ED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a:t>Generation Number</a:t>
            </a:r>
          </a:p>
        </p:txBody>
      </p:sp>
      <p:cxnSp>
        <p:nvCxnSpPr>
          <p:cNvPr id="82951" name="Straight Connector 10">
            <a:extLst>
              <a:ext uri="{FF2B5EF4-FFF2-40B4-BE49-F238E27FC236}">
                <a16:creationId xmlns:a16="http://schemas.microsoft.com/office/drawing/2014/main" id="{7F656AD9-4B94-C645-A8B4-400EBC75E04E}"/>
              </a:ext>
            </a:extLst>
          </p:cNvPr>
          <p:cNvCxnSpPr>
            <a:cxnSpLocks/>
            <a:endCxn id="82952" idx="1"/>
          </p:cNvCxnSpPr>
          <p:nvPr/>
        </p:nvCxnSpPr>
        <p:spPr bwMode="auto">
          <a:xfrm flipV="1">
            <a:off x="4435475" y="1606550"/>
            <a:ext cx="1050925" cy="1168400"/>
          </a:xfrm>
          <a:prstGeom prst="line">
            <a:avLst/>
          </a:prstGeom>
          <a:noFill/>
          <a:ln w="19050" algn="ctr">
            <a:solidFill>
              <a:srgbClr val="61E8F2"/>
            </a:solidFill>
            <a:round/>
            <a:headEnd/>
            <a:tailEnd/>
          </a:ln>
          <a:extLst>
            <a:ext uri="{909E8E84-426E-40DD-AFC4-6F175D3DCCD1}">
              <a14:hiddenFill xmlns:a14="http://schemas.microsoft.com/office/drawing/2010/main">
                <a:noFill/>
              </a14:hiddenFill>
            </a:ext>
          </a:extLst>
        </p:spPr>
      </p:cxnSp>
      <p:sp>
        <p:nvSpPr>
          <p:cNvPr id="82952" name="TextBox 11">
            <a:extLst>
              <a:ext uri="{FF2B5EF4-FFF2-40B4-BE49-F238E27FC236}">
                <a16:creationId xmlns:a16="http://schemas.microsoft.com/office/drawing/2014/main" id="{854D15C9-C54E-714E-9227-47753EE227A2}"/>
              </a:ext>
            </a:extLst>
          </p:cNvPr>
          <p:cNvSpPr txBox="1">
            <a:spLocks noChangeArrowheads="1"/>
          </p:cNvSpPr>
          <p:nvPr/>
        </p:nvSpPr>
        <p:spPr bwMode="auto">
          <a:xfrm>
            <a:off x="5486400" y="1422400"/>
            <a:ext cx="1905000" cy="369888"/>
          </a:xfrm>
          <a:prstGeom prst="rect">
            <a:avLst/>
          </a:prstGeom>
          <a:solidFill>
            <a:srgbClr val="61E8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a:t>Marriage line</a:t>
            </a:r>
          </a:p>
        </p:txBody>
      </p:sp>
      <p:cxnSp>
        <p:nvCxnSpPr>
          <p:cNvPr id="82953" name="Straight Connector 14">
            <a:extLst>
              <a:ext uri="{FF2B5EF4-FFF2-40B4-BE49-F238E27FC236}">
                <a16:creationId xmlns:a16="http://schemas.microsoft.com/office/drawing/2014/main" id="{2F2DE090-CC78-5F40-B0EF-645C60F89A30}"/>
              </a:ext>
            </a:extLst>
          </p:cNvPr>
          <p:cNvCxnSpPr>
            <a:cxnSpLocks noChangeShapeType="1"/>
            <a:endCxn id="82947" idx="1"/>
          </p:cNvCxnSpPr>
          <p:nvPr/>
        </p:nvCxnSpPr>
        <p:spPr bwMode="auto">
          <a:xfrm flipV="1">
            <a:off x="4435475" y="2693988"/>
            <a:ext cx="979488" cy="636587"/>
          </a:xfrm>
          <a:prstGeom prst="line">
            <a:avLst/>
          </a:prstGeom>
          <a:noFill/>
          <a:ln w="19050" algn="ctr">
            <a:solidFill>
              <a:srgbClr val="74FF18"/>
            </a:solidFill>
            <a:round/>
            <a:headEnd/>
            <a:tailEnd/>
          </a:ln>
          <a:extLst>
            <a:ext uri="{909E8E84-426E-40DD-AFC4-6F175D3DCCD1}">
              <a14:hiddenFill xmlns:a14="http://schemas.microsoft.com/office/drawing/2010/main">
                <a:noFill/>
              </a14:hiddenFill>
            </a:ext>
          </a:extLst>
        </p:spPr>
      </p:cxnSp>
      <p:cxnSp>
        <p:nvCxnSpPr>
          <p:cNvPr id="82954" name="Straight Connector 16">
            <a:extLst>
              <a:ext uri="{FF2B5EF4-FFF2-40B4-BE49-F238E27FC236}">
                <a16:creationId xmlns:a16="http://schemas.microsoft.com/office/drawing/2014/main" id="{E7D9ABE4-D3EC-4040-99DF-E8B80171FA6C}"/>
              </a:ext>
            </a:extLst>
          </p:cNvPr>
          <p:cNvCxnSpPr>
            <a:cxnSpLocks noChangeShapeType="1"/>
          </p:cNvCxnSpPr>
          <p:nvPr/>
        </p:nvCxnSpPr>
        <p:spPr bwMode="auto">
          <a:xfrm flipV="1">
            <a:off x="6629400" y="3330575"/>
            <a:ext cx="1143000" cy="250825"/>
          </a:xfrm>
          <a:prstGeom prst="line">
            <a:avLst/>
          </a:prstGeom>
          <a:noFill/>
          <a:ln w="19050" algn="ctr">
            <a:solidFill>
              <a:srgbClr val="A746F3"/>
            </a:solidFill>
            <a:round/>
            <a:headEnd/>
            <a:tailEnd/>
          </a:ln>
          <a:extLst>
            <a:ext uri="{909E8E84-426E-40DD-AFC4-6F175D3DCCD1}">
              <a14:hiddenFill xmlns:a14="http://schemas.microsoft.com/office/drawing/2010/main">
                <a:noFill/>
              </a14:hiddenFill>
            </a:ext>
          </a:extLst>
        </p:spPr>
      </p:cxnSp>
      <p:sp>
        <p:nvSpPr>
          <p:cNvPr id="82955" name="TextBox 17">
            <a:extLst>
              <a:ext uri="{FF2B5EF4-FFF2-40B4-BE49-F238E27FC236}">
                <a16:creationId xmlns:a16="http://schemas.microsoft.com/office/drawing/2014/main" id="{BA9B7838-EBCE-3C4B-BF18-9A76E8250904}"/>
              </a:ext>
            </a:extLst>
          </p:cNvPr>
          <p:cNvSpPr txBox="1">
            <a:spLocks noChangeArrowheads="1"/>
          </p:cNvSpPr>
          <p:nvPr/>
        </p:nvSpPr>
        <p:spPr bwMode="auto">
          <a:xfrm>
            <a:off x="7905750" y="3124200"/>
            <a:ext cx="1100138" cy="646113"/>
          </a:xfrm>
          <a:prstGeom prst="rect">
            <a:avLst/>
          </a:prstGeom>
          <a:solidFill>
            <a:srgbClr val="A746F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a:t>Sibling line</a:t>
            </a:r>
          </a:p>
        </p:txBody>
      </p:sp>
      <p:sp>
        <p:nvSpPr>
          <p:cNvPr id="13" name="Title 1">
            <a:extLst>
              <a:ext uri="{FF2B5EF4-FFF2-40B4-BE49-F238E27FC236}">
                <a16:creationId xmlns:a16="http://schemas.microsoft.com/office/drawing/2014/main" id="{516ACC45-1F19-8F45-ADAB-C11D86E9DB70}"/>
              </a:ext>
            </a:extLst>
          </p:cNvPr>
          <p:cNvSpPr txBox="1">
            <a:spLocks noChangeArrowheads="1"/>
          </p:cNvSpPr>
          <p:nvPr/>
        </p:nvSpPr>
        <p:spPr bwMode="gray">
          <a:xfrm>
            <a:off x="323849" y="985044"/>
            <a:ext cx="822325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20:</a:t>
            </a:r>
            <a:r>
              <a:rPr lang="en-US" kern="0" dirty="0">
                <a:cs typeface="Times New Roman" panose="02020603050405020304" pitchFamily="18" charset="0"/>
              </a:rPr>
              <a:t> </a:t>
            </a:r>
            <a:r>
              <a:rPr lang="en-US" kern="0" dirty="0"/>
              <a:t>Illustrate the diagram to show how to read a pedigree</a:t>
            </a:r>
            <a:br>
              <a:rPr lang="en-US" kern="0" dirty="0"/>
            </a:br>
            <a:endParaRPr lang="en-AU" altLang="en-US" b="1" kern="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28C81E72-A6E0-8C49-8F16-7A01DDC082F7}"/>
              </a:ext>
            </a:extLst>
          </p:cNvPr>
          <p:cNvSpPr>
            <a:spLocks noGrp="1" noChangeArrowheads="1"/>
          </p:cNvSpPr>
          <p:nvPr>
            <p:ph type="title"/>
          </p:nvPr>
        </p:nvSpPr>
        <p:spPr/>
        <p:txBody>
          <a:bodyPr/>
          <a:lstStyle/>
          <a:p>
            <a:r>
              <a:rPr lang="en-AU" altLang="en-US" b="1" dirty="0"/>
              <a:t>Autosomal recessive patterns</a:t>
            </a:r>
          </a:p>
        </p:txBody>
      </p:sp>
      <p:pic>
        <p:nvPicPr>
          <p:cNvPr id="86019" name="TextBox 2">
            <a:extLst>
              <a:ext uri="{FF2B5EF4-FFF2-40B4-BE49-F238E27FC236}">
                <a16:creationId xmlns:a16="http://schemas.microsoft.com/office/drawing/2014/main" id="{0EFD6BDD-2F4E-9540-9F58-944907509CC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1549400"/>
            <a:ext cx="82931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225323AF-3576-EE4B-9AE9-6DA3531D1C9E}"/>
              </a:ext>
            </a:extLst>
          </p:cNvPr>
          <p:cNvSpPr txBox="1">
            <a:spLocks noChangeArrowheads="1"/>
          </p:cNvSpPr>
          <p:nvPr/>
        </p:nvSpPr>
        <p:spPr bwMode="gray">
          <a:xfrm>
            <a:off x="152400" y="152400"/>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Modes of inheritance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E0B4B694-3C5B-8040-A15F-607FB66500CC}"/>
              </a:ext>
            </a:extLst>
          </p:cNvPr>
          <p:cNvSpPr>
            <a:spLocks noGrp="1" noChangeArrowheads="1"/>
          </p:cNvSpPr>
          <p:nvPr>
            <p:ph type="title"/>
          </p:nvPr>
        </p:nvSpPr>
        <p:spPr/>
        <p:txBody>
          <a:bodyPr/>
          <a:lstStyle/>
          <a:p>
            <a:r>
              <a:rPr lang="en-AU" altLang="en-US" b="1"/>
              <a:t>Autosomal recessive patterns: example</a:t>
            </a:r>
          </a:p>
        </p:txBody>
      </p:sp>
      <p:pic>
        <p:nvPicPr>
          <p:cNvPr id="88067" name="Picture 1">
            <a:extLst>
              <a:ext uri="{FF2B5EF4-FFF2-40B4-BE49-F238E27FC236}">
                <a16:creationId xmlns:a16="http://schemas.microsoft.com/office/drawing/2014/main" id="{2E43125C-AC26-2445-8B33-F6640AFCB9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1619250"/>
            <a:ext cx="5867400" cy="432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9D7B1544-1184-894A-9F98-BE068CD2C038}"/>
              </a:ext>
            </a:extLst>
          </p:cNvPr>
          <p:cNvSpPr txBox="1">
            <a:spLocks noChangeArrowheads="1"/>
          </p:cNvSpPr>
          <p:nvPr/>
        </p:nvSpPr>
        <p:spPr bwMode="gray">
          <a:xfrm>
            <a:off x="152400" y="152400"/>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Modes of inheritance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Box 3">
            <a:extLst>
              <a:ext uri="{FF2B5EF4-FFF2-40B4-BE49-F238E27FC236}">
                <a16:creationId xmlns:a16="http://schemas.microsoft.com/office/drawing/2014/main" id="{56F96E3E-7852-F143-92A5-0B7117E99491}"/>
              </a:ext>
            </a:extLst>
          </p:cNvPr>
          <p:cNvSpPr txBox="1">
            <a:spLocks noChangeArrowheads="1"/>
          </p:cNvSpPr>
          <p:nvPr/>
        </p:nvSpPr>
        <p:spPr bwMode="auto">
          <a:xfrm>
            <a:off x="4876800" y="1066800"/>
            <a:ext cx="41148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Char char="•"/>
            </a:pPr>
            <a:r>
              <a:rPr lang="en-AU" altLang="en-US" sz="2000"/>
              <a:t>One affected parent in the P generation has 4 unaffected offspring in the F</a:t>
            </a:r>
            <a:r>
              <a:rPr lang="en-AU" altLang="en-US" sz="2000" baseline="-25000"/>
              <a:t>2 </a:t>
            </a:r>
            <a:r>
              <a:rPr lang="en-AU" altLang="en-US" sz="2000"/>
              <a:t>generation</a:t>
            </a:r>
          </a:p>
          <a:p>
            <a:pPr>
              <a:buFont typeface="Arial" panose="020B0604020202020204" pitchFamily="34" charset="0"/>
              <a:buChar char="•"/>
            </a:pPr>
            <a:r>
              <a:rPr lang="en-AU" altLang="en-US" sz="2000"/>
              <a:t>Two unaffected parents in the F</a:t>
            </a:r>
            <a:r>
              <a:rPr lang="en-AU" altLang="en-US" sz="2000" baseline="-25000"/>
              <a:t>1</a:t>
            </a:r>
            <a:r>
              <a:rPr lang="en-AU" altLang="en-US" sz="2000"/>
              <a:t> generation had an affected son. </a:t>
            </a:r>
          </a:p>
          <a:p>
            <a:pPr>
              <a:buFont typeface="Arial" panose="020B0604020202020204" pitchFamily="34" charset="0"/>
              <a:buChar char="•"/>
            </a:pPr>
            <a:r>
              <a:rPr lang="en-AU" altLang="en-US" sz="2000"/>
              <a:t>At least one of the parents would need to have had the allele, causing the condition to pass on to the son in the F</a:t>
            </a:r>
            <a:r>
              <a:rPr lang="en-AU" altLang="en-US" sz="2000" baseline="-25000"/>
              <a:t>2 </a:t>
            </a:r>
            <a:r>
              <a:rPr lang="en-AU" altLang="en-US" sz="2000"/>
              <a:t>generation</a:t>
            </a:r>
          </a:p>
          <a:p>
            <a:pPr>
              <a:buFont typeface="Arial" panose="020B0604020202020204" pitchFamily="34" charset="0"/>
              <a:buChar char="•"/>
            </a:pPr>
            <a:r>
              <a:rPr lang="en-AU" altLang="en-US" sz="2000"/>
              <a:t>If the allele was dominant, the F</a:t>
            </a:r>
            <a:r>
              <a:rPr lang="en-AU" altLang="en-US" sz="2000" baseline="-25000"/>
              <a:t>1</a:t>
            </a:r>
            <a:r>
              <a:rPr lang="en-AU" altLang="en-US" sz="2000"/>
              <a:t> parent would have been affected</a:t>
            </a:r>
          </a:p>
          <a:p>
            <a:pPr>
              <a:buFont typeface="Arial" panose="020B0604020202020204" pitchFamily="34" charset="0"/>
              <a:buChar char="•"/>
            </a:pPr>
            <a:r>
              <a:rPr lang="en-AU" altLang="en-US" sz="2000"/>
              <a:t>Because the parents not affected, they must be carriers and the allele must be recessive.</a:t>
            </a:r>
          </a:p>
        </p:txBody>
      </p:sp>
      <p:pic>
        <p:nvPicPr>
          <p:cNvPr id="89091" name="Picture 1">
            <a:extLst>
              <a:ext uri="{FF2B5EF4-FFF2-40B4-BE49-F238E27FC236}">
                <a16:creationId xmlns:a16="http://schemas.microsoft.com/office/drawing/2014/main" id="{709567B4-C7E6-4549-B3DF-25A51B4C774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81200"/>
            <a:ext cx="3908425"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1903D4D0-727D-9B4B-A9E7-C897874B15C9}"/>
              </a:ext>
            </a:extLst>
          </p:cNvPr>
          <p:cNvSpPr txBox="1">
            <a:spLocks noChangeArrowheads="1"/>
          </p:cNvSpPr>
          <p:nvPr/>
        </p:nvSpPr>
        <p:spPr bwMode="gray">
          <a:xfrm>
            <a:off x="152400" y="152400"/>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Modes of inheritance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230E3C1A-F3CD-A84C-BA91-5C8D46816B87}"/>
              </a:ext>
            </a:extLst>
          </p:cNvPr>
          <p:cNvSpPr>
            <a:spLocks noGrp="1" noChangeArrowheads="1"/>
          </p:cNvSpPr>
          <p:nvPr>
            <p:ph type="title"/>
          </p:nvPr>
        </p:nvSpPr>
        <p:spPr/>
        <p:txBody>
          <a:bodyPr/>
          <a:lstStyle/>
          <a:p>
            <a:r>
              <a:rPr lang="en-AU" altLang="en-US" b="1"/>
              <a:t>Autosomal dominant patterns</a:t>
            </a:r>
          </a:p>
        </p:txBody>
      </p:sp>
      <p:sp>
        <p:nvSpPr>
          <p:cNvPr id="90115" name="TextBox 2">
            <a:extLst>
              <a:ext uri="{FF2B5EF4-FFF2-40B4-BE49-F238E27FC236}">
                <a16:creationId xmlns:a16="http://schemas.microsoft.com/office/drawing/2014/main" id="{813FC2F4-70A7-6C4C-BB20-A5F653372B81}"/>
              </a:ext>
            </a:extLst>
          </p:cNvPr>
          <p:cNvSpPr txBox="1">
            <a:spLocks noChangeArrowheads="1"/>
          </p:cNvSpPr>
          <p:nvPr/>
        </p:nvSpPr>
        <p:spPr bwMode="auto">
          <a:xfrm>
            <a:off x="381000" y="1701800"/>
            <a:ext cx="8153400" cy="345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ts val="2200"/>
              </a:lnSpc>
              <a:buFont typeface="Arial" panose="020B0604020202020204" pitchFamily="34" charset="0"/>
              <a:buChar char="•"/>
            </a:pPr>
            <a:r>
              <a:rPr lang="en-AU" altLang="en-US"/>
              <a:t>In autosomal dominant inheritance, a single dominant allele is responsible for the occurrence of a phenotype. </a:t>
            </a:r>
          </a:p>
          <a:p>
            <a:pPr>
              <a:lnSpc>
                <a:spcPts val="2200"/>
              </a:lnSpc>
              <a:buFont typeface="Arial" panose="020B0604020202020204" pitchFamily="34" charset="0"/>
              <a:buChar char="•"/>
            </a:pPr>
            <a:endParaRPr lang="en-AU" altLang="en-US"/>
          </a:p>
          <a:p>
            <a:pPr>
              <a:lnSpc>
                <a:spcPts val="2200"/>
              </a:lnSpc>
              <a:buFont typeface="Arial" panose="020B0604020202020204" pitchFamily="34" charset="0"/>
              <a:buChar char="•"/>
            </a:pPr>
            <a:r>
              <a:rPr lang="en-AU" altLang="en-US"/>
              <a:t>Each affected person usually has an affected parent, and the phenotype occurs in every generation. </a:t>
            </a:r>
          </a:p>
          <a:p>
            <a:pPr>
              <a:lnSpc>
                <a:spcPts val="2200"/>
              </a:lnSpc>
              <a:buFont typeface="Arial" panose="020B0604020202020204" pitchFamily="34" charset="0"/>
              <a:buChar char="•"/>
            </a:pPr>
            <a:endParaRPr lang="en-AU" altLang="en-US"/>
          </a:p>
          <a:p>
            <a:pPr>
              <a:lnSpc>
                <a:spcPts val="2200"/>
              </a:lnSpc>
              <a:buFont typeface="Arial" panose="020B0604020202020204" pitchFamily="34" charset="0"/>
              <a:buChar char="•"/>
            </a:pPr>
            <a:r>
              <a:rPr lang="en-AU" altLang="en-US"/>
              <a:t>A single copy of the affected allele is enough to cause the condition. A parent with a single copy of a dominant allele on an autosome (heterozygous) will theoretically pass it on to 50% of the offspring. </a:t>
            </a:r>
          </a:p>
          <a:p>
            <a:pPr>
              <a:lnSpc>
                <a:spcPts val="2200"/>
              </a:lnSpc>
              <a:buFont typeface="Arial" panose="020B0604020202020204" pitchFamily="34" charset="0"/>
              <a:buChar char="•"/>
            </a:pPr>
            <a:endParaRPr lang="en-AU" altLang="en-US"/>
          </a:p>
          <a:p>
            <a:pPr>
              <a:lnSpc>
                <a:spcPts val="2200"/>
              </a:lnSpc>
              <a:buFont typeface="Arial" panose="020B0604020202020204" pitchFamily="34" charset="0"/>
              <a:buChar char="•"/>
            </a:pPr>
            <a:r>
              <a:rPr lang="en-AU" altLang="en-US"/>
              <a:t>If the parent is homozygous for the dominant trait, then 100% of the offspring will be affected.</a:t>
            </a:r>
          </a:p>
        </p:txBody>
      </p:sp>
      <p:sp>
        <p:nvSpPr>
          <p:cNvPr id="5" name="Title 1">
            <a:extLst>
              <a:ext uri="{FF2B5EF4-FFF2-40B4-BE49-F238E27FC236}">
                <a16:creationId xmlns:a16="http://schemas.microsoft.com/office/drawing/2014/main" id="{F32E6DCA-F5D8-2E49-884B-B5E1E42BE8BC}"/>
              </a:ext>
            </a:extLst>
          </p:cNvPr>
          <p:cNvSpPr txBox="1">
            <a:spLocks noChangeArrowheads="1"/>
          </p:cNvSpPr>
          <p:nvPr/>
        </p:nvSpPr>
        <p:spPr bwMode="gray">
          <a:xfrm>
            <a:off x="152400" y="152400"/>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Modes of inheritance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982B9BC9-1501-D743-AFC1-034990349C84}"/>
              </a:ext>
            </a:extLst>
          </p:cNvPr>
          <p:cNvSpPr>
            <a:spLocks noGrp="1" noChangeArrowheads="1"/>
          </p:cNvSpPr>
          <p:nvPr>
            <p:ph type="title"/>
          </p:nvPr>
        </p:nvSpPr>
        <p:spPr/>
        <p:txBody>
          <a:bodyPr/>
          <a:lstStyle/>
          <a:p>
            <a:r>
              <a:rPr lang="en-AU" altLang="en-US" b="1"/>
              <a:t>Autosomal dominant patterns: example</a:t>
            </a:r>
          </a:p>
        </p:txBody>
      </p:sp>
      <p:pic>
        <p:nvPicPr>
          <p:cNvPr id="91139" name="Picture 1">
            <a:extLst>
              <a:ext uri="{FF2B5EF4-FFF2-40B4-BE49-F238E27FC236}">
                <a16:creationId xmlns:a16="http://schemas.microsoft.com/office/drawing/2014/main" id="{8F2FB0DF-25D3-C244-9BD7-C1A5C2EF17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89075" y="1901825"/>
            <a:ext cx="647065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5F8FE571-21B1-A64A-9BB7-1125BDD7B623}"/>
              </a:ext>
            </a:extLst>
          </p:cNvPr>
          <p:cNvSpPr txBox="1">
            <a:spLocks noChangeArrowheads="1"/>
          </p:cNvSpPr>
          <p:nvPr/>
        </p:nvSpPr>
        <p:spPr bwMode="gray">
          <a:xfrm>
            <a:off x="152400" y="152400"/>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Modes of inheritance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4A115624-5677-CC4F-B8D3-CAEF7940A4AA}"/>
              </a:ext>
            </a:extLst>
          </p:cNvPr>
          <p:cNvSpPr>
            <a:spLocks noGrp="1" noChangeArrowheads="1"/>
          </p:cNvSpPr>
          <p:nvPr>
            <p:ph type="title"/>
          </p:nvPr>
        </p:nvSpPr>
        <p:spPr>
          <a:xfrm>
            <a:off x="152400" y="152400"/>
            <a:ext cx="4572000" cy="457200"/>
          </a:xfrm>
        </p:spPr>
        <p:txBody>
          <a:bodyPr/>
          <a:lstStyle/>
          <a:p>
            <a:pPr eaLnBrk="1" hangingPunct="1"/>
            <a:r>
              <a:rPr lang="en-US" altLang="en-US" sz="2400" b="1">
                <a:solidFill>
                  <a:schemeClr val="bg1"/>
                </a:solidFill>
                <a:cs typeface="Arial" panose="020B0604020202020204" pitchFamily="34" charset="0"/>
              </a:rPr>
              <a:t>Genetics introduction</a:t>
            </a:r>
          </a:p>
        </p:txBody>
      </p:sp>
      <p:sp>
        <p:nvSpPr>
          <p:cNvPr id="18435" name="TextBox 5">
            <a:extLst>
              <a:ext uri="{FF2B5EF4-FFF2-40B4-BE49-F238E27FC236}">
                <a16:creationId xmlns:a16="http://schemas.microsoft.com/office/drawing/2014/main" id="{C28EB458-DBB6-E64E-BFF8-0F84478ECABB}"/>
              </a:ext>
            </a:extLst>
          </p:cNvPr>
          <p:cNvSpPr txBox="1">
            <a:spLocks noChangeArrowheads="1"/>
          </p:cNvSpPr>
          <p:nvPr/>
        </p:nvSpPr>
        <p:spPr bwMode="auto">
          <a:xfrm>
            <a:off x="723900" y="1371600"/>
            <a:ext cx="8001000" cy="4298950"/>
          </a:xfrm>
          <a:prstGeom prst="rect">
            <a:avLst/>
          </a:prstGeom>
          <a:noFill/>
          <a:ln>
            <a:noFill/>
          </a:ln>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a:spcBef>
                <a:spcPts val="1200"/>
              </a:spcBef>
              <a:spcAft>
                <a:spcPts val="600"/>
              </a:spcAft>
            </a:pPr>
            <a:r>
              <a:rPr lang="en-AU" altLang="en-US" sz="2000" b="1" dirty="0">
                <a:solidFill>
                  <a:schemeClr val="accent1"/>
                </a:solidFill>
              </a:rPr>
              <a:t>Genes</a:t>
            </a:r>
          </a:p>
          <a:p>
            <a:pPr marL="342900" indent="-342900">
              <a:spcBef>
                <a:spcPts val="1200"/>
              </a:spcBef>
              <a:spcAft>
                <a:spcPts val="600"/>
              </a:spcAft>
              <a:buFont typeface="Arial" panose="020B0604020202020204" pitchFamily="34" charset="0"/>
              <a:buChar char="•"/>
            </a:pPr>
            <a:r>
              <a:rPr lang="en-AU" altLang="en-US" sz="2000" dirty="0">
                <a:solidFill>
                  <a:schemeClr val="accent1"/>
                </a:solidFill>
              </a:rPr>
              <a:t>Are really specific locations or loci on the chromosome</a:t>
            </a:r>
          </a:p>
          <a:p>
            <a:pPr marL="342900" indent="-342900">
              <a:spcBef>
                <a:spcPts val="1200"/>
              </a:spcBef>
              <a:spcAft>
                <a:spcPts val="600"/>
              </a:spcAft>
              <a:buFont typeface="Arial" panose="020B0604020202020204" pitchFamily="34" charset="0"/>
              <a:buChar char="•"/>
            </a:pPr>
            <a:r>
              <a:rPr lang="en-AU" altLang="en-US" sz="2000" dirty="0">
                <a:solidFill>
                  <a:schemeClr val="accent1"/>
                </a:solidFill>
              </a:rPr>
              <a:t>Alleles are the specific DNA sequences at gene locations</a:t>
            </a:r>
          </a:p>
          <a:p>
            <a:pPr marL="342900" indent="-342900">
              <a:spcBef>
                <a:spcPts val="1200"/>
              </a:spcBef>
              <a:spcAft>
                <a:spcPts val="600"/>
              </a:spcAft>
              <a:buFont typeface="Arial" panose="020B0604020202020204" pitchFamily="34" charset="0"/>
              <a:buChar char="•"/>
            </a:pPr>
            <a:r>
              <a:rPr lang="en-AU" altLang="en-US" sz="2000" dirty="0">
                <a:solidFill>
                  <a:schemeClr val="accent1"/>
                </a:solidFill>
              </a:rPr>
              <a:t>One chromosome’s allele’s DNA code may be slightly different from the other chromosome’s allele’s DNA code</a:t>
            </a:r>
          </a:p>
          <a:p>
            <a:pPr marL="342900" indent="-342900">
              <a:spcBef>
                <a:spcPts val="1200"/>
              </a:spcBef>
              <a:spcAft>
                <a:spcPts val="600"/>
              </a:spcAft>
              <a:buFont typeface="Arial" panose="020B0604020202020204" pitchFamily="34" charset="0"/>
              <a:buChar char="•"/>
            </a:pPr>
            <a:r>
              <a:rPr lang="en-AU" altLang="en-US" sz="2000" dirty="0">
                <a:solidFill>
                  <a:schemeClr val="accent1"/>
                </a:solidFill>
              </a:rPr>
              <a:t>Often scientists use alphabet letters to symbolise the alleles that an organism has</a:t>
            </a:r>
          </a:p>
          <a:p>
            <a:pPr marL="342900" indent="-342900">
              <a:spcBef>
                <a:spcPts val="1200"/>
              </a:spcBef>
              <a:spcAft>
                <a:spcPts val="600"/>
              </a:spcAft>
              <a:buFont typeface="Arial" panose="020B0604020202020204" pitchFamily="34" charset="0"/>
              <a:buChar char="•"/>
            </a:pPr>
            <a:r>
              <a:rPr lang="en-AU" altLang="en-US" sz="2000" dirty="0">
                <a:solidFill>
                  <a:schemeClr val="accent1"/>
                </a:solidFill>
              </a:rPr>
              <a:t>Different alleles may produce different polypeptides after transcription and translation takes place</a:t>
            </a:r>
          </a:p>
          <a:p>
            <a:pPr marL="342900" indent="-342900">
              <a:spcBef>
                <a:spcPts val="1200"/>
              </a:spcBef>
              <a:spcAft>
                <a:spcPts val="600"/>
              </a:spcAft>
              <a:buFont typeface="Arial" panose="020B0604020202020204" pitchFamily="34" charset="0"/>
              <a:buChar char="•"/>
            </a:pPr>
            <a:r>
              <a:rPr lang="en-AU" altLang="en-US" sz="2000" dirty="0">
                <a:solidFill>
                  <a:schemeClr val="accent1"/>
                </a:solidFill>
              </a:rPr>
              <a:t>Some alleles may not produce a polypeptide</a:t>
            </a:r>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C3108544-EF3B-FD47-9408-62376ADFE806}"/>
              </a:ext>
            </a:extLst>
          </p:cNvPr>
          <p:cNvSpPr>
            <a:spLocks noGrp="1" noChangeArrowheads="1"/>
          </p:cNvSpPr>
          <p:nvPr>
            <p:ph type="title"/>
          </p:nvPr>
        </p:nvSpPr>
        <p:spPr/>
        <p:txBody>
          <a:bodyPr/>
          <a:lstStyle/>
          <a:p>
            <a:r>
              <a:rPr lang="en-AU" altLang="en-US" b="1"/>
              <a:t>Autosomal dominant patterns: example</a:t>
            </a:r>
          </a:p>
        </p:txBody>
      </p:sp>
      <p:sp>
        <p:nvSpPr>
          <p:cNvPr id="92163" name="TextBox 3">
            <a:extLst>
              <a:ext uri="{FF2B5EF4-FFF2-40B4-BE49-F238E27FC236}">
                <a16:creationId xmlns:a16="http://schemas.microsoft.com/office/drawing/2014/main" id="{0559C47B-CDF7-3D41-A2C3-253D0CDA1F8D}"/>
              </a:ext>
            </a:extLst>
          </p:cNvPr>
          <p:cNvSpPr txBox="1">
            <a:spLocks noChangeArrowheads="1"/>
          </p:cNvSpPr>
          <p:nvPr/>
        </p:nvSpPr>
        <p:spPr bwMode="auto">
          <a:xfrm>
            <a:off x="5181600" y="1635213"/>
            <a:ext cx="3505200"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ts val="2200"/>
              </a:lnSpc>
              <a:buFont typeface="Arial" panose="020B0604020202020204" pitchFamily="34" charset="0"/>
              <a:buChar char="•"/>
            </a:pPr>
            <a:r>
              <a:rPr lang="en-AU" altLang="en-US" sz="2000" dirty="0"/>
              <a:t>The trait affecting individuals is a dominant trait. </a:t>
            </a:r>
          </a:p>
          <a:p>
            <a:pPr>
              <a:lnSpc>
                <a:spcPts val="2200"/>
              </a:lnSpc>
              <a:buFont typeface="Arial" panose="020B0604020202020204" pitchFamily="34" charset="0"/>
              <a:buChar char="•"/>
            </a:pPr>
            <a:r>
              <a:rPr lang="en-AU" altLang="en-US" sz="2000" dirty="0"/>
              <a:t>We know it is dominant because two of the offspring are unaffected, yet both parents are affected. </a:t>
            </a:r>
          </a:p>
          <a:p>
            <a:pPr>
              <a:lnSpc>
                <a:spcPts val="2200"/>
              </a:lnSpc>
              <a:buFont typeface="Arial" panose="020B0604020202020204" pitchFamily="34" charset="0"/>
              <a:buChar char="•"/>
            </a:pPr>
            <a:r>
              <a:rPr lang="en-AU" altLang="en-US" sz="2000" dirty="0"/>
              <a:t>This means both parents were able to pass a recessive ‘normal’ allele to the unaffected offspring, which means both parents are heterozygous and affected.</a:t>
            </a:r>
          </a:p>
        </p:txBody>
      </p:sp>
      <p:pic>
        <p:nvPicPr>
          <p:cNvPr id="92164" name="Picture 1">
            <a:extLst>
              <a:ext uri="{FF2B5EF4-FFF2-40B4-BE49-F238E27FC236}">
                <a16:creationId xmlns:a16="http://schemas.microsoft.com/office/drawing/2014/main" id="{5A09E611-31B1-B249-8263-17ACD27A6C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3088" y="2413000"/>
            <a:ext cx="414178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801F3A4D-9E61-954D-AAD0-023558E03C6C}"/>
              </a:ext>
            </a:extLst>
          </p:cNvPr>
          <p:cNvSpPr txBox="1">
            <a:spLocks noChangeArrowheads="1"/>
          </p:cNvSpPr>
          <p:nvPr/>
        </p:nvSpPr>
        <p:spPr bwMode="gray">
          <a:xfrm>
            <a:off x="152400" y="152400"/>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Modes of inheritance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A3C39934-D5CC-7645-883B-509DEFC2FA10}"/>
              </a:ext>
            </a:extLst>
          </p:cNvPr>
          <p:cNvSpPr>
            <a:spLocks noGrp="1" noChangeArrowheads="1"/>
          </p:cNvSpPr>
          <p:nvPr>
            <p:ph type="title"/>
          </p:nvPr>
        </p:nvSpPr>
        <p:spPr/>
        <p:txBody>
          <a:bodyPr/>
          <a:lstStyle/>
          <a:p>
            <a:r>
              <a:rPr lang="en-AU" altLang="en-US" b="1"/>
              <a:t>X-linked recessive patterns</a:t>
            </a:r>
          </a:p>
        </p:txBody>
      </p:sp>
      <p:sp>
        <p:nvSpPr>
          <p:cNvPr id="93187" name="TextBox 2">
            <a:extLst>
              <a:ext uri="{FF2B5EF4-FFF2-40B4-BE49-F238E27FC236}">
                <a16:creationId xmlns:a16="http://schemas.microsoft.com/office/drawing/2014/main" id="{F29ABAC8-A056-954F-9F40-4019EB1C4B8E}"/>
              </a:ext>
            </a:extLst>
          </p:cNvPr>
          <p:cNvSpPr txBox="1">
            <a:spLocks noChangeArrowheads="1"/>
          </p:cNvSpPr>
          <p:nvPr/>
        </p:nvSpPr>
        <p:spPr bwMode="auto">
          <a:xfrm>
            <a:off x="381000" y="1598613"/>
            <a:ext cx="8153400" cy="37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ts val="2200"/>
              </a:lnSpc>
            </a:pPr>
            <a:r>
              <a:rPr lang="en-AU" altLang="en-US"/>
              <a:t>When a recessive phenotype under investigation is determined by an allele on the X chromosome, it is said to be an </a:t>
            </a:r>
            <a:r>
              <a:rPr lang="en-AU" altLang="en-US" b="1"/>
              <a:t>X-linked</a:t>
            </a:r>
            <a:r>
              <a:rPr lang="en-AU" altLang="en-US"/>
              <a:t> recessive phenotype. </a:t>
            </a:r>
          </a:p>
          <a:p>
            <a:pPr>
              <a:lnSpc>
                <a:spcPts val="2200"/>
              </a:lnSpc>
            </a:pPr>
            <a:endParaRPr lang="en-AU" altLang="en-US"/>
          </a:p>
          <a:p>
            <a:pPr>
              <a:lnSpc>
                <a:spcPts val="2200"/>
              </a:lnSpc>
            </a:pPr>
            <a:r>
              <a:rPr lang="en-AU" altLang="en-US"/>
              <a:t>Males who have the recessive allele on their X chromosome will always express the phenotype, because they only have one X chromosome.</a:t>
            </a:r>
          </a:p>
          <a:p>
            <a:pPr>
              <a:lnSpc>
                <a:spcPts val="2200"/>
              </a:lnSpc>
            </a:pPr>
            <a:endParaRPr lang="en-AU" altLang="en-US"/>
          </a:p>
          <a:p>
            <a:pPr>
              <a:lnSpc>
                <a:spcPts val="2200"/>
              </a:lnSpc>
            </a:pPr>
            <a:r>
              <a:rPr lang="en-AU" altLang="en-US"/>
              <a:t>Females will only express the phenotype when both X chromosomes have the affected allele. </a:t>
            </a:r>
          </a:p>
          <a:p>
            <a:pPr>
              <a:lnSpc>
                <a:spcPts val="2200"/>
              </a:lnSpc>
            </a:pPr>
            <a:endParaRPr lang="en-AU" altLang="en-US"/>
          </a:p>
          <a:p>
            <a:pPr>
              <a:lnSpc>
                <a:spcPts val="2200"/>
              </a:lnSpc>
            </a:pPr>
            <a:r>
              <a:rPr lang="en-AU" altLang="en-US"/>
              <a:t>For a female child to be affected, the father must be affected and the mother must be either affected or a carrier. </a:t>
            </a:r>
          </a:p>
          <a:p>
            <a:pPr>
              <a:lnSpc>
                <a:spcPts val="2200"/>
              </a:lnSpc>
            </a:pPr>
            <a:endParaRPr lang="en-AU" altLang="en-US"/>
          </a:p>
          <a:p>
            <a:pPr>
              <a:lnSpc>
                <a:spcPts val="2200"/>
              </a:lnSpc>
            </a:pPr>
            <a:r>
              <a:rPr lang="en-AU" altLang="en-US"/>
              <a:t>A heterozygous female will be a carrier.</a:t>
            </a:r>
          </a:p>
        </p:txBody>
      </p:sp>
      <p:sp>
        <p:nvSpPr>
          <p:cNvPr id="5" name="Title 1">
            <a:extLst>
              <a:ext uri="{FF2B5EF4-FFF2-40B4-BE49-F238E27FC236}">
                <a16:creationId xmlns:a16="http://schemas.microsoft.com/office/drawing/2014/main" id="{424DF8DF-212F-B94C-8F80-F1FB20CF0935}"/>
              </a:ext>
            </a:extLst>
          </p:cNvPr>
          <p:cNvSpPr txBox="1">
            <a:spLocks noChangeArrowheads="1"/>
          </p:cNvSpPr>
          <p:nvPr/>
        </p:nvSpPr>
        <p:spPr bwMode="gray">
          <a:xfrm>
            <a:off x="152400" y="152400"/>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Modes of inheritance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DE04AA06-C294-5B4F-8348-A375011C5C84}"/>
              </a:ext>
            </a:extLst>
          </p:cNvPr>
          <p:cNvSpPr>
            <a:spLocks noGrp="1" noChangeArrowheads="1"/>
          </p:cNvSpPr>
          <p:nvPr>
            <p:ph type="title"/>
          </p:nvPr>
        </p:nvSpPr>
        <p:spPr>
          <a:xfrm>
            <a:off x="457200" y="990600"/>
            <a:ext cx="8229600" cy="685800"/>
          </a:xfrm>
        </p:spPr>
        <p:txBody>
          <a:bodyPr/>
          <a:lstStyle/>
          <a:p>
            <a:r>
              <a:rPr lang="en-AU" altLang="en-US" sz="1800" b="1"/>
              <a:t>X-linked recessive patterns: example</a:t>
            </a:r>
          </a:p>
        </p:txBody>
      </p:sp>
      <p:sp>
        <p:nvSpPr>
          <p:cNvPr id="7" name="Title 1">
            <a:extLst>
              <a:ext uri="{FF2B5EF4-FFF2-40B4-BE49-F238E27FC236}">
                <a16:creationId xmlns:a16="http://schemas.microsoft.com/office/drawing/2014/main" id="{DAAE70AA-64D8-434F-9A70-E889466CD51C}"/>
              </a:ext>
            </a:extLst>
          </p:cNvPr>
          <p:cNvSpPr txBox="1">
            <a:spLocks noChangeArrowheads="1"/>
          </p:cNvSpPr>
          <p:nvPr/>
        </p:nvSpPr>
        <p:spPr bwMode="gray">
          <a:xfrm>
            <a:off x="152400" y="152400"/>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Modes of inheritance</a:t>
            </a:r>
          </a:p>
        </p:txBody>
      </p:sp>
      <p:pic>
        <p:nvPicPr>
          <p:cNvPr id="94212" name="Picture 1">
            <a:extLst>
              <a:ext uri="{FF2B5EF4-FFF2-40B4-BE49-F238E27FC236}">
                <a16:creationId xmlns:a16="http://schemas.microsoft.com/office/drawing/2014/main" id="{73395D0F-4DFB-7E45-927A-3D47EE2DA8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3" y="2057400"/>
            <a:ext cx="7145337" cy="348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a:extLst>
              <a:ext uri="{FF2B5EF4-FFF2-40B4-BE49-F238E27FC236}">
                <a16:creationId xmlns:a16="http://schemas.microsoft.com/office/drawing/2014/main" id="{7A3C8A20-7D01-2245-9699-E808087C6C54}"/>
              </a:ext>
            </a:extLst>
          </p:cNvPr>
          <p:cNvSpPr txBox="1"/>
          <p:nvPr/>
        </p:nvSpPr>
        <p:spPr>
          <a:xfrm rot="16200000">
            <a:off x="6861968" y="3672682"/>
            <a:ext cx="1516063" cy="215900"/>
          </a:xfrm>
          <a:prstGeom prst="rect">
            <a:avLst/>
          </a:prstGeom>
          <a:noFill/>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r>
              <a:rPr lang="en-AU" sz="800" dirty="0">
                <a:solidFill>
                  <a:schemeClr val="bg1">
                    <a:lumMod val="50000"/>
                  </a:schemeClr>
                </a:solidFill>
              </a:rPr>
              <a:t>Source: Genetics Generation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81C7DDB2-5907-304A-A4E8-0A5433FEE293}"/>
              </a:ext>
            </a:extLst>
          </p:cNvPr>
          <p:cNvSpPr>
            <a:spLocks noGrp="1" noChangeArrowheads="1"/>
          </p:cNvSpPr>
          <p:nvPr>
            <p:ph type="title"/>
          </p:nvPr>
        </p:nvSpPr>
        <p:spPr/>
        <p:txBody>
          <a:bodyPr/>
          <a:lstStyle/>
          <a:p>
            <a:r>
              <a:rPr lang="en-AU" altLang="en-US" b="1"/>
              <a:t>X-linked dominant patterns</a:t>
            </a:r>
          </a:p>
        </p:txBody>
      </p:sp>
      <p:sp>
        <p:nvSpPr>
          <p:cNvPr id="95235" name="TextBox 2">
            <a:extLst>
              <a:ext uri="{FF2B5EF4-FFF2-40B4-BE49-F238E27FC236}">
                <a16:creationId xmlns:a16="http://schemas.microsoft.com/office/drawing/2014/main" id="{DF8E38AF-6D47-9C4C-9A46-D9F3EC6D9D43}"/>
              </a:ext>
            </a:extLst>
          </p:cNvPr>
          <p:cNvSpPr txBox="1">
            <a:spLocks noChangeArrowheads="1"/>
          </p:cNvSpPr>
          <p:nvPr/>
        </p:nvSpPr>
        <p:spPr bwMode="auto">
          <a:xfrm>
            <a:off x="381000" y="1598613"/>
            <a:ext cx="81534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285750" indent="-285750">
              <a:buFont typeface="Arial" panose="020B0604020202020204" pitchFamily="34" charset="0"/>
              <a:buChar char="•"/>
            </a:pPr>
            <a:r>
              <a:rPr lang="en-AU" altLang="en-US" dirty="0"/>
              <a:t>The heterozygous females will always show the phenotype, and any individuals with the phenotype must have a parent with the phenotype.</a:t>
            </a:r>
          </a:p>
          <a:p>
            <a:endParaRPr lang="en-AU" altLang="en-US" dirty="0"/>
          </a:p>
          <a:p>
            <a:pPr marL="285750" indent="-285750">
              <a:buFont typeface="Arial" panose="020B0604020202020204" pitchFamily="34" charset="0"/>
              <a:buChar char="•"/>
            </a:pPr>
            <a:r>
              <a:rPr lang="en-AU" altLang="en-US" dirty="0"/>
              <a:t>Males showing the phenotype will not pass the affected allele on to their sons (because they must inherit their father’s Y chromosome), but they will pass it on to all their daughters, who will also show the phenotype. This is because daughters always inherit their father’s X chromosome (the other X chromosome comes from the mother).</a:t>
            </a:r>
          </a:p>
          <a:p>
            <a:endParaRPr lang="en-AU" altLang="en-US" dirty="0"/>
          </a:p>
          <a:p>
            <a:pPr marL="285750" indent="-285750">
              <a:buFont typeface="Arial" panose="020B0604020202020204" pitchFamily="34" charset="0"/>
              <a:buChar char="•"/>
            </a:pPr>
            <a:r>
              <a:rPr lang="en-AU" altLang="en-US" dirty="0"/>
              <a:t>A heterozygous female is expected to pass on the allele to 50% of her offspring, regardless of their sex.</a:t>
            </a:r>
          </a:p>
          <a:p>
            <a:endParaRPr lang="en-AU" altLang="en-US" dirty="0"/>
          </a:p>
          <a:p>
            <a:pPr marL="285750" indent="-285750">
              <a:buFont typeface="Arial" panose="020B0604020202020204" pitchFamily="34" charset="0"/>
              <a:buChar char="•"/>
            </a:pPr>
            <a:r>
              <a:rPr lang="en-AU" altLang="en-US" dirty="0"/>
              <a:t>The condition should appear in every generation. </a:t>
            </a:r>
          </a:p>
          <a:p>
            <a:endParaRPr lang="en-AU" altLang="en-US" dirty="0"/>
          </a:p>
          <a:p>
            <a:pPr marL="285750" indent="-285750">
              <a:buFont typeface="Arial" panose="020B0604020202020204" pitchFamily="34" charset="0"/>
              <a:buChar char="•"/>
            </a:pPr>
            <a:r>
              <a:rPr lang="en-AU" altLang="en-US" dirty="0"/>
              <a:t>An affected male receives the dominant allele from an affected mother.</a:t>
            </a:r>
          </a:p>
        </p:txBody>
      </p:sp>
      <p:sp>
        <p:nvSpPr>
          <p:cNvPr id="5" name="Title 1">
            <a:extLst>
              <a:ext uri="{FF2B5EF4-FFF2-40B4-BE49-F238E27FC236}">
                <a16:creationId xmlns:a16="http://schemas.microsoft.com/office/drawing/2014/main" id="{81DAC276-ECE9-D747-8E36-ACD4EB099B77}"/>
              </a:ext>
            </a:extLst>
          </p:cNvPr>
          <p:cNvSpPr txBox="1">
            <a:spLocks noChangeArrowheads="1"/>
          </p:cNvSpPr>
          <p:nvPr/>
        </p:nvSpPr>
        <p:spPr bwMode="gray">
          <a:xfrm>
            <a:off x="152400" y="152400"/>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Modes of inheritance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30" name="Picture 6">
            <a:extLst>
              <a:ext uri="{FF2B5EF4-FFF2-40B4-BE49-F238E27FC236}">
                <a16:creationId xmlns:a16="http://schemas.microsoft.com/office/drawing/2014/main" id="{36729C9A-492C-9E4E-AA4E-80E04EF802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62000"/>
            <a:ext cx="7772400" cy="58293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5906D694-986A-9E4B-8B8B-308BC916E7BC}"/>
              </a:ext>
            </a:extLst>
          </p:cNvPr>
          <p:cNvSpPr>
            <a:spLocks noGrp="1" noChangeArrowheads="1"/>
          </p:cNvSpPr>
          <p:nvPr>
            <p:ph type="title"/>
          </p:nvPr>
        </p:nvSpPr>
        <p:spPr>
          <a:xfrm>
            <a:off x="457200" y="990600"/>
            <a:ext cx="8229600" cy="685800"/>
          </a:xfrm>
        </p:spPr>
        <p:txBody>
          <a:bodyPr/>
          <a:lstStyle/>
          <a:p>
            <a:r>
              <a:rPr lang="en-AU" altLang="en-US" b="1"/>
              <a:t>X-linked dominant patterns</a:t>
            </a:r>
          </a:p>
        </p:txBody>
      </p:sp>
    </p:spTree>
    <p:extLst>
      <p:ext uri="{BB962C8B-B14F-4D97-AF65-F5344CB8AC3E}">
        <p14:creationId xmlns:p14="http://schemas.microsoft.com/office/powerpoint/2010/main" val="28855980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2532B-E789-FB44-A20E-D4F508B3C32B}"/>
              </a:ext>
            </a:extLst>
          </p:cNvPr>
          <p:cNvSpPr>
            <a:spLocks noGrp="1"/>
          </p:cNvSpPr>
          <p:nvPr>
            <p:ph type="title"/>
          </p:nvPr>
        </p:nvSpPr>
        <p:spPr/>
        <p:txBody>
          <a:bodyPr/>
          <a:lstStyle/>
          <a:p>
            <a:r>
              <a:rPr lang="en-US" dirty="0"/>
              <a:t>X-linked </a:t>
            </a:r>
            <a:r>
              <a:rPr lang="en-US" dirty="0" err="1"/>
              <a:t>punnet</a:t>
            </a:r>
            <a:r>
              <a:rPr lang="en-US" dirty="0"/>
              <a:t> squares</a:t>
            </a:r>
          </a:p>
        </p:txBody>
      </p:sp>
      <p:pic>
        <p:nvPicPr>
          <p:cNvPr id="130050" name="Picture 2" descr="Sex Linked Genes - Notes and Slide Preseentation">
            <a:extLst>
              <a:ext uri="{FF2B5EF4-FFF2-40B4-BE49-F238E27FC236}">
                <a16:creationId xmlns:a16="http://schemas.microsoft.com/office/drawing/2014/main" id="{663B1EA4-CF8D-3A44-9F26-32869DE47B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514600"/>
            <a:ext cx="4063698" cy="287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7617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C08DB888-752F-6E4C-96CB-A37380E00EF6}"/>
              </a:ext>
            </a:extLst>
          </p:cNvPr>
          <p:cNvSpPr>
            <a:spLocks noGrp="1" noChangeArrowheads="1"/>
          </p:cNvSpPr>
          <p:nvPr>
            <p:ph type="title"/>
          </p:nvPr>
        </p:nvSpPr>
        <p:spPr/>
        <p:txBody>
          <a:bodyPr/>
          <a:lstStyle/>
          <a:p>
            <a:r>
              <a:rPr lang="en-AU" altLang="en-US" b="1"/>
              <a:t>Y-linked patterns</a:t>
            </a:r>
          </a:p>
        </p:txBody>
      </p:sp>
      <p:sp>
        <p:nvSpPr>
          <p:cNvPr id="96259" name="TextBox 2">
            <a:extLst>
              <a:ext uri="{FF2B5EF4-FFF2-40B4-BE49-F238E27FC236}">
                <a16:creationId xmlns:a16="http://schemas.microsoft.com/office/drawing/2014/main" id="{032B7922-DD55-DC4F-999A-A6D99A40B92E}"/>
              </a:ext>
            </a:extLst>
          </p:cNvPr>
          <p:cNvSpPr txBox="1">
            <a:spLocks noChangeArrowheads="1"/>
          </p:cNvSpPr>
          <p:nvPr/>
        </p:nvSpPr>
        <p:spPr bwMode="auto">
          <a:xfrm>
            <a:off x="381000" y="1598613"/>
            <a:ext cx="67056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285750" indent="-285750">
              <a:buFont typeface="Arial" panose="020B0604020202020204" pitchFamily="34" charset="0"/>
              <a:buChar char="•"/>
            </a:pPr>
            <a:r>
              <a:rPr lang="en-AU" altLang="en-US" dirty="0"/>
              <a:t>If a trait is carried on the Y chromosome, it is said to be Y-linked. </a:t>
            </a:r>
          </a:p>
          <a:p>
            <a:endParaRPr lang="en-AU" altLang="en-US" dirty="0"/>
          </a:p>
          <a:p>
            <a:pPr marL="285750" indent="-285750">
              <a:buFont typeface="Arial" panose="020B0604020202020204" pitchFamily="34" charset="0"/>
              <a:buChar char="•"/>
            </a:pPr>
            <a:r>
              <a:rPr lang="en-AU" altLang="en-US" dirty="0"/>
              <a:t>Only males are affected.</a:t>
            </a:r>
          </a:p>
          <a:p>
            <a:endParaRPr lang="en-AU" altLang="en-US" dirty="0"/>
          </a:p>
          <a:p>
            <a:pPr marL="285750" indent="-285750">
              <a:buFont typeface="Arial" panose="020B0604020202020204" pitchFamily="34" charset="0"/>
              <a:buChar char="•"/>
            </a:pPr>
            <a:r>
              <a:rPr lang="en-AU" altLang="en-US" dirty="0"/>
              <a:t>The most </a:t>
            </a:r>
            <a:r>
              <a:rPr lang="en-GB" altLang="en-US" dirty="0"/>
              <a:t>conspicuous phenotype associated with genes on the Y chromosome is male gender.</a:t>
            </a:r>
            <a:endParaRPr lang="en-AU" altLang="en-US" dirty="0"/>
          </a:p>
        </p:txBody>
      </p:sp>
      <p:sp>
        <p:nvSpPr>
          <p:cNvPr id="5" name="Title 1">
            <a:extLst>
              <a:ext uri="{FF2B5EF4-FFF2-40B4-BE49-F238E27FC236}">
                <a16:creationId xmlns:a16="http://schemas.microsoft.com/office/drawing/2014/main" id="{1F3DFB69-77A9-654E-8512-9BE51EBA97B4}"/>
              </a:ext>
            </a:extLst>
          </p:cNvPr>
          <p:cNvSpPr txBox="1">
            <a:spLocks noChangeArrowheads="1"/>
          </p:cNvSpPr>
          <p:nvPr/>
        </p:nvSpPr>
        <p:spPr bwMode="gray">
          <a:xfrm>
            <a:off x="152400" y="152400"/>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Modes of inheritance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739E2D56-4D66-EB44-91CC-736DB91358B4}"/>
              </a:ext>
            </a:extLst>
          </p:cNvPr>
          <p:cNvSpPr>
            <a:spLocks noGrp="1" noChangeArrowheads="1"/>
          </p:cNvSpPr>
          <p:nvPr>
            <p:ph type="title"/>
          </p:nvPr>
        </p:nvSpPr>
        <p:spPr/>
        <p:txBody>
          <a:bodyPr/>
          <a:lstStyle/>
          <a:p>
            <a:r>
              <a:rPr lang="en-AU" altLang="en-US" b="1"/>
              <a:t>Inheritance patterns determined in a pedigree</a:t>
            </a:r>
          </a:p>
        </p:txBody>
      </p:sp>
      <p:sp>
        <p:nvSpPr>
          <p:cNvPr id="5" name="Title 1">
            <a:extLst>
              <a:ext uri="{FF2B5EF4-FFF2-40B4-BE49-F238E27FC236}">
                <a16:creationId xmlns:a16="http://schemas.microsoft.com/office/drawing/2014/main" id="{2893548E-5EAA-1949-8902-BAE8CF25F1FE}"/>
              </a:ext>
            </a:extLst>
          </p:cNvPr>
          <p:cNvSpPr txBox="1">
            <a:spLocks noChangeArrowheads="1"/>
          </p:cNvSpPr>
          <p:nvPr/>
        </p:nvSpPr>
        <p:spPr bwMode="gray">
          <a:xfrm>
            <a:off x="152400" y="152400"/>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Modes of inheritance</a:t>
            </a:r>
          </a:p>
        </p:txBody>
      </p:sp>
      <p:pic>
        <p:nvPicPr>
          <p:cNvPr id="97284" name="Picture 1">
            <a:extLst>
              <a:ext uri="{FF2B5EF4-FFF2-40B4-BE49-F238E27FC236}">
                <a16:creationId xmlns:a16="http://schemas.microsoft.com/office/drawing/2014/main" id="{836B07D6-0ED7-C94B-8F37-9A9ABE40B7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447800"/>
            <a:ext cx="53340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E73799BE-8936-E540-A145-0EAAA334BABC}"/>
              </a:ext>
            </a:extLst>
          </p:cNvPr>
          <p:cNvSpPr>
            <a:spLocks noGrp="1" noChangeArrowheads="1"/>
          </p:cNvSpPr>
          <p:nvPr>
            <p:ph type="title"/>
          </p:nvPr>
        </p:nvSpPr>
        <p:spPr/>
        <p:txBody>
          <a:bodyPr/>
          <a:lstStyle/>
          <a:p>
            <a:r>
              <a:rPr lang="en-AU" altLang="en-US" b="1"/>
              <a:t>Mode of inheritance in a pedigree using a dichotomous key</a:t>
            </a:r>
          </a:p>
        </p:txBody>
      </p:sp>
      <p:sp>
        <p:nvSpPr>
          <p:cNvPr id="5" name="Title 1">
            <a:extLst>
              <a:ext uri="{FF2B5EF4-FFF2-40B4-BE49-F238E27FC236}">
                <a16:creationId xmlns:a16="http://schemas.microsoft.com/office/drawing/2014/main" id="{5E8A197D-B24E-D841-A7C6-61EEA904B728}"/>
              </a:ext>
            </a:extLst>
          </p:cNvPr>
          <p:cNvSpPr txBox="1">
            <a:spLocks noChangeArrowheads="1"/>
          </p:cNvSpPr>
          <p:nvPr/>
        </p:nvSpPr>
        <p:spPr bwMode="gray">
          <a:xfrm>
            <a:off x="152400" y="152400"/>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Modes of inheritance</a:t>
            </a:r>
          </a:p>
        </p:txBody>
      </p:sp>
      <p:pic>
        <p:nvPicPr>
          <p:cNvPr id="98308" name="Picture 1">
            <a:extLst>
              <a:ext uri="{FF2B5EF4-FFF2-40B4-BE49-F238E27FC236}">
                <a16:creationId xmlns:a16="http://schemas.microsoft.com/office/drawing/2014/main" id="{05966C86-A3BB-AD42-9F05-4883EB367B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622425"/>
            <a:ext cx="3810000"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89D5DCC7-565A-5242-B810-82FF16DC0C1D}"/>
              </a:ext>
            </a:extLst>
          </p:cNvPr>
          <p:cNvSpPr>
            <a:spLocks noGrp="1" noChangeArrowheads="1"/>
          </p:cNvSpPr>
          <p:nvPr>
            <p:ph type="title"/>
          </p:nvPr>
        </p:nvSpPr>
        <p:spPr>
          <a:xfrm>
            <a:off x="152400" y="152400"/>
            <a:ext cx="4572000" cy="457200"/>
          </a:xfrm>
        </p:spPr>
        <p:txBody>
          <a:bodyPr/>
          <a:lstStyle/>
          <a:p>
            <a:pPr eaLnBrk="1" hangingPunct="1"/>
            <a:r>
              <a:rPr lang="en-US" altLang="en-US" sz="2400" b="1">
                <a:solidFill>
                  <a:schemeClr val="bg1"/>
                </a:solidFill>
                <a:cs typeface="Arial" panose="020B0604020202020204" pitchFamily="34" charset="0"/>
              </a:rPr>
              <a:t>Genetics introduction</a:t>
            </a:r>
          </a:p>
        </p:txBody>
      </p:sp>
      <p:sp>
        <p:nvSpPr>
          <p:cNvPr id="18435" name="TextBox 5">
            <a:extLst>
              <a:ext uri="{FF2B5EF4-FFF2-40B4-BE49-F238E27FC236}">
                <a16:creationId xmlns:a16="http://schemas.microsoft.com/office/drawing/2014/main" id="{713B53EE-902A-174F-A155-1A20105975C9}"/>
              </a:ext>
            </a:extLst>
          </p:cNvPr>
          <p:cNvSpPr txBox="1">
            <a:spLocks noChangeArrowheads="1"/>
          </p:cNvSpPr>
          <p:nvPr/>
        </p:nvSpPr>
        <p:spPr bwMode="auto">
          <a:xfrm>
            <a:off x="533400" y="2133600"/>
            <a:ext cx="8382000" cy="4298950"/>
          </a:xfrm>
          <a:prstGeom prst="rect">
            <a:avLst/>
          </a:prstGeom>
          <a:noFill/>
          <a:ln>
            <a:noFill/>
          </a:ln>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a:spcBef>
                <a:spcPts val="1200"/>
              </a:spcBef>
              <a:spcAft>
                <a:spcPts val="600"/>
              </a:spcAft>
              <a:defRPr/>
            </a:pPr>
            <a:r>
              <a:rPr lang="en-AU" altLang="en-US" sz="2000" b="1" dirty="0">
                <a:solidFill>
                  <a:srgbClr val="9D3BF7"/>
                </a:solidFill>
              </a:rPr>
              <a:t>Allele A </a:t>
            </a:r>
          </a:p>
          <a:p>
            <a:pPr marL="342900" indent="-342900">
              <a:spcBef>
                <a:spcPts val="1200"/>
              </a:spcBef>
              <a:spcAft>
                <a:spcPts val="600"/>
              </a:spcAft>
              <a:buFont typeface="Wingdings" panose="05000000000000000000" pitchFamily="2" charset="2"/>
              <a:buChar char="§"/>
              <a:defRPr/>
            </a:pPr>
            <a:r>
              <a:rPr lang="en-AU" altLang="en-US" sz="2000" dirty="0">
                <a:solidFill>
                  <a:schemeClr val="accent1"/>
                </a:solidFill>
              </a:rPr>
              <a:t>Scientists often use an uppercase letter to symbolise an allele that is dominant</a:t>
            </a:r>
          </a:p>
          <a:p>
            <a:pPr marL="342900" indent="-342900">
              <a:spcBef>
                <a:spcPts val="1200"/>
              </a:spcBef>
              <a:spcAft>
                <a:spcPts val="600"/>
              </a:spcAft>
              <a:buFont typeface="Wingdings" panose="05000000000000000000" pitchFamily="2" charset="2"/>
              <a:buChar char="§"/>
              <a:defRPr/>
            </a:pPr>
            <a:r>
              <a:rPr lang="en-AU" altLang="en-US" sz="2000" dirty="0">
                <a:solidFill>
                  <a:schemeClr val="accent1"/>
                </a:solidFill>
              </a:rPr>
              <a:t>Dominant alleles can affect (positively or negatively) the organisms health, appearance or cellular function</a:t>
            </a:r>
          </a:p>
          <a:p>
            <a:pPr marL="342900" indent="-342900">
              <a:spcBef>
                <a:spcPts val="1200"/>
              </a:spcBef>
              <a:spcAft>
                <a:spcPts val="600"/>
              </a:spcAft>
              <a:buFont typeface="Wingdings" panose="05000000000000000000" pitchFamily="2" charset="2"/>
              <a:buChar char="§"/>
              <a:defRPr/>
            </a:pPr>
            <a:r>
              <a:rPr lang="en-AU" altLang="en-US" sz="2000" dirty="0">
                <a:solidFill>
                  <a:schemeClr val="accent1"/>
                </a:solidFill>
              </a:rPr>
              <a:t>If the alleles is dominant, its effects can be ‘</a:t>
            </a:r>
            <a:r>
              <a:rPr lang="en-AU" altLang="en-US" sz="2000" dirty="0">
                <a:solidFill>
                  <a:srgbClr val="EB2ED4"/>
                </a:solidFill>
              </a:rPr>
              <a:t>seen’ or are observable</a:t>
            </a:r>
            <a:r>
              <a:rPr lang="en-AU" altLang="en-US" sz="2000" dirty="0">
                <a:solidFill>
                  <a:schemeClr val="accent1"/>
                </a:solidFill>
              </a:rPr>
              <a:t>, even if the organism only has one of them </a:t>
            </a:r>
          </a:p>
          <a:p>
            <a:pPr marL="342900" indent="-342900">
              <a:spcBef>
                <a:spcPts val="1200"/>
              </a:spcBef>
              <a:spcAft>
                <a:spcPts val="600"/>
              </a:spcAft>
              <a:buFont typeface="Wingdings" panose="05000000000000000000" pitchFamily="2" charset="2"/>
              <a:buChar char="§"/>
              <a:defRPr/>
            </a:pPr>
            <a:endParaRPr lang="en-AU" altLang="en-US" sz="2000" b="1" dirty="0">
              <a:solidFill>
                <a:schemeClr val="accent1"/>
              </a:solidFill>
            </a:endParaRPr>
          </a:p>
          <a:p>
            <a:pPr marL="342900" indent="-342900">
              <a:spcBef>
                <a:spcPts val="1200"/>
              </a:spcBef>
              <a:spcAft>
                <a:spcPts val="600"/>
              </a:spcAft>
              <a:buFont typeface="Wingdings" panose="05000000000000000000" pitchFamily="2" charset="2"/>
              <a:buChar char="§"/>
              <a:defRPr/>
            </a:pPr>
            <a:endParaRPr lang="en-AU" altLang="en-US" sz="2000" b="1" dirty="0">
              <a:solidFill>
                <a:schemeClr val="accent1"/>
              </a:solidFill>
            </a:endParaRPr>
          </a:p>
          <a:p>
            <a:pPr marL="342900" indent="-342900">
              <a:spcBef>
                <a:spcPts val="1200"/>
              </a:spcBef>
              <a:spcAft>
                <a:spcPts val="600"/>
              </a:spcAft>
              <a:buFont typeface="Wingdings" panose="05000000000000000000" pitchFamily="2" charset="2"/>
              <a:buChar char="§"/>
              <a:defRPr/>
            </a:pPr>
            <a:endParaRPr lang="en-AU" altLang="en-US" sz="2000" b="1" dirty="0">
              <a:solidFill>
                <a:schemeClr val="accent1"/>
              </a:solidFill>
            </a:endParaRPr>
          </a:p>
        </p:txBody>
      </p:sp>
      <p:sp>
        <p:nvSpPr>
          <p:cNvPr id="14340" name="Line Callout 1 1">
            <a:extLst>
              <a:ext uri="{FF2B5EF4-FFF2-40B4-BE49-F238E27FC236}">
                <a16:creationId xmlns:a16="http://schemas.microsoft.com/office/drawing/2014/main" id="{5AEA3CB3-3081-6348-A1C6-3E497F02B879}"/>
              </a:ext>
            </a:extLst>
          </p:cNvPr>
          <p:cNvSpPr>
            <a:spLocks/>
          </p:cNvSpPr>
          <p:nvPr/>
        </p:nvSpPr>
        <p:spPr bwMode="auto">
          <a:xfrm>
            <a:off x="2286000" y="1008063"/>
            <a:ext cx="1905000" cy="668337"/>
          </a:xfrm>
          <a:prstGeom prst="borderCallout1">
            <a:avLst>
              <a:gd name="adj1" fmla="val 42380"/>
              <a:gd name="adj2" fmla="val -926"/>
              <a:gd name="adj3" fmla="val 176634"/>
              <a:gd name="adj4" fmla="val -55722"/>
            </a:avLst>
          </a:prstGeom>
          <a:solidFill>
            <a:srgbClr val="A746F3">
              <a:alpha val="43921"/>
            </a:srgbClr>
          </a:solidFill>
          <a:ln w="19050" algn="ctr">
            <a:solidFill>
              <a:srgbClr val="A746F3"/>
            </a:solidFill>
            <a:round/>
            <a:headEnd/>
            <a:tailEnd/>
          </a:ln>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341" name="TextBox 2">
            <a:extLst>
              <a:ext uri="{FF2B5EF4-FFF2-40B4-BE49-F238E27FC236}">
                <a16:creationId xmlns:a16="http://schemas.microsoft.com/office/drawing/2014/main" id="{7FDCD492-C851-194B-A770-2F66CFA7080D}"/>
              </a:ext>
            </a:extLst>
          </p:cNvPr>
          <p:cNvSpPr txBox="1">
            <a:spLocks noChangeArrowheads="1"/>
          </p:cNvSpPr>
          <p:nvPr/>
        </p:nvSpPr>
        <p:spPr bwMode="auto">
          <a:xfrm>
            <a:off x="2362200" y="1150938"/>
            <a:ext cx="1828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a:t>Dominant Allele</a:t>
            </a:r>
          </a:p>
        </p:txBody>
      </p:sp>
      <p:sp>
        <p:nvSpPr>
          <p:cNvPr id="14342" name="Line Callout 1 3">
            <a:extLst>
              <a:ext uri="{FF2B5EF4-FFF2-40B4-BE49-F238E27FC236}">
                <a16:creationId xmlns:a16="http://schemas.microsoft.com/office/drawing/2014/main" id="{AD08E81C-C0D1-9643-8B0D-62C22AD9689E}"/>
              </a:ext>
            </a:extLst>
          </p:cNvPr>
          <p:cNvSpPr>
            <a:spLocks/>
          </p:cNvSpPr>
          <p:nvPr/>
        </p:nvSpPr>
        <p:spPr bwMode="auto">
          <a:xfrm>
            <a:off x="5562600" y="5251450"/>
            <a:ext cx="1981200" cy="838200"/>
          </a:xfrm>
          <a:prstGeom prst="borderCallout1">
            <a:avLst>
              <a:gd name="adj1" fmla="val -106"/>
              <a:gd name="adj2" fmla="val 47509"/>
              <a:gd name="adj3" fmla="val -82653"/>
              <a:gd name="adj4" fmla="val 67111"/>
            </a:avLst>
          </a:prstGeom>
          <a:solidFill>
            <a:srgbClr val="EB2ED4">
              <a:alpha val="49019"/>
            </a:srgbClr>
          </a:solidFill>
          <a:ln w="19050" algn="ctr">
            <a:solidFill>
              <a:srgbClr val="EB2ED4"/>
            </a:solidFill>
            <a:round/>
            <a:headEnd/>
            <a:tailEnd/>
          </a:ln>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4343" name="TextBox 4">
            <a:extLst>
              <a:ext uri="{FF2B5EF4-FFF2-40B4-BE49-F238E27FC236}">
                <a16:creationId xmlns:a16="http://schemas.microsoft.com/office/drawing/2014/main" id="{AFE5A93B-43E7-E74B-8807-B466130CDB6A}"/>
              </a:ext>
            </a:extLst>
          </p:cNvPr>
          <p:cNvSpPr txBox="1">
            <a:spLocks noChangeArrowheads="1"/>
          </p:cNvSpPr>
          <p:nvPr/>
        </p:nvSpPr>
        <p:spPr bwMode="auto">
          <a:xfrm>
            <a:off x="5829300" y="5486400"/>
            <a:ext cx="160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a:t>Phenotype</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2D4C410-6DB7-894A-A12F-9E4AF68AEC82}"/>
              </a:ext>
            </a:extLst>
          </p:cNvPr>
          <p:cNvSpPr>
            <a:spLocks noGrp="1" noChangeArrowheads="1"/>
          </p:cNvSpPr>
          <p:nvPr>
            <p:ph type="title"/>
          </p:nvPr>
        </p:nvSpPr>
        <p:spPr>
          <a:xfrm>
            <a:off x="152400" y="152400"/>
            <a:ext cx="4572000" cy="457200"/>
          </a:xfrm>
        </p:spPr>
        <p:txBody>
          <a:bodyPr/>
          <a:lstStyle/>
          <a:p>
            <a:pPr eaLnBrk="1" hangingPunct="1"/>
            <a:r>
              <a:rPr lang="en-US" altLang="en-US" sz="2400" b="1">
                <a:solidFill>
                  <a:schemeClr val="bg1"/>
                </a:solidFill>
                <a:cs typeface="Arial" panose="020B0604020202020204" pitchFamily="34" charset="0"/>
              </a:rPr>
              <a:t>Genetics introduction</a:t>
            </a:r>
          </a:p>
        </p:txBody>
      </p:sp>
      <p:sp>
        <p:nvSpPr>
          <p:cNvPr id="18435" name="TextBox 5">
            <a:extLst>
              <a:ext uri="{FF2B5EF4-FFF2-40B4-BE49-F238E27FC236}">
                <a16:creationId xmlns:a16="http://schemas.microsoft.com/office/drawing/2014/main" id="{68C31930-E128-9540-A1FB-16398CF91334}"/>
              </a:ext>
            </a:extLst>
          </p:cNvPr>
          <p:cNvSpPr txBox="1">
            <a:spLocks noChangeArrowheads="1"/>
          </p:cNvSpPr>
          <p:nvPr/>
        </p:nvSpPr>
        <p:spPr bwMode="auto">
          <a:xfrm>
            <a:off x="463550" y="1901825"/>
            <a:ext cx="8229600" cy="4067175"/>
          </a:xfrm>
          <a:prstGeom prst="rect">
            <a:avLst/>
          </a:prstGeom>
          <a:noFill/>
          <a:ln>
            <a:noFill/>
          </a:ln>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a:spcBef>
                <a:spcPts val="1200"/>
              </a:spcBef>
              <a:spcAft>
                <a:spcPts val="600"/>
              </a:spcAft>
              <a:defRPr/>
            </a:pPr>
            <a:r>
              <a:rPr lang="en-AU" altLang="en-US" sz="2000" b="1" dirty="0">
                <a:solidFill>
                  <a:srgbClr val="61E8F2"/>
                </a:solidFill>
              </a:rPr>
              <a:t>Allele a</a:t>
            </a:r>
          </a:p>
          <a:p>
            <a:pPr marL="342900" indent="-342900">
              <a:spcBef>
                <a:spcPts val="1200"/>
              </a:spcBef>
              <a:spcAft>
                <a:spcPts val="600"/>
              </a:spcAft>
              <a:buFont typeface="Wingdings" panose="05000000000000000000" pitchFamily="2" charset="2"/>
              <a:buChar char="§"/>
              <a:defRPr/>
            </a:pPr>
            <a:r>
              <a:rPr lang="en-AU" altLang="en-US" sz="2000" dirty="0">
                <a:solidFill>
                  <a:schemeClr val="accent1"/>
                </a:solidFill>
              </a:rPr>
              <a:t>Scientists often use a lowercase letter to symbolise an allele that is recessive</a:t>
            </a:r>
          </a:p>
          <a:p>
            <a:pPr marL="342900" indent="-342900">
              <a:spcBef>
                <a:spcPts val="1200"/>
              </a:spcBef>
              <a:spcAft>
                <a:spcPts val="600"/>
              </a:spcAft>
              <a:buFont typeface="Wingdings" panose="05000000000000000000" pitchFamily="2" charset="2"/>
              <a:buChar char="§"/>
              <a:defRPr/>
            </a:pPr>
            <a:r>
              <a:rPr lang="en-AU" altLang="en-US" sz="2000" dirty="0">
                <a:solidFill>
                  <a:schemeClr val="accent1"/>
                </a:solidFill>
              </a:rPr>
              <a:t>Recessive alleles can affect the organism’s health, appearance, or cellular function.</a:t>
            </a:r>
          </a:p>
          <a:p>
            <a:pPr marL="342900" indent="-342900">
              <a:spcBef>
                <a:spcPts val="1200"/>
              </a:spcBef>
              <a:spcAft>
                <a:spcPts val="600"/>
              </a:spcAft>
              <a:buFont typeface="Wingdings" panose="05000000000000000000" pitchFamily="2" charset="2"/>
              <a:buChar char="§"/>
              <a:defRPr/>
            </a:pPr>
            <a:r>
              <a:rPr lang="en-AU" altLang="en-US" sz="2000" dirty="0">
                <a:solidFill>
                  <a:schemeClr val="accent1"/>
                </a:solidFill>
              </a:rPr>
              <a:t>If the allele is recessive, its effects may not be seen if the organism also has a dominant allele on the other chromosome in the same gene that has different effects</a:t>
            </a:r>
          </a:p>
          <a:p>
            <a:pPr marL="342900" indent="-342900">
              <a:spcBef>
                <a:spcPts val="1200"/>
              </a:spcBef>
              <a:spcAft>
                <a:spcPts val="600"/>
              </a:spcAft>
              <a:buFont typeface="Wingdings" panose="05000000000000000000" pitchFamily="2" charset="2"/>
              <a:buChar char="§"/>
              <a:defRPr/>
            </a:pPr>
            <a:endParaRPr lang="en-AU" altLang="en-US" sz="2000" b="1" dirty="0">
              <a:solidFill>
                <a:schemeClr val="accent1"/>
              </a:solidFill>
            </a:endParaRPr>
          </a:p>
          <a:p>
            <a:pPr marL="342900" indent="-342900">
              <a:spcBef>
                <a:spcPts val="1200"/>
              </a:spcBef>
              <a:spcAft>
                <a:spcPts val="600"/>
              </a:spcAft>
              <a:buFont typeface="Wingdings" panose="05000000000000000000" pitchFamily="2" charset="2"/>
              <a:buChar char="§"/>
              <a:defRPr/>
            </a:pPr>
            <a:endParaRPr lang="en-AU" altLang="en-US" sz="2000" b="1" dirty="0">
              <a:solidFill>
                <a:schemeClr val="accent1"/>
              </a:solidFill>
            </a:endParaRPr>
          </a:p>
        </p:txBody>
      </p:sp>
      <p:sp>
        <p:nvSpPr>
          <p:cNvPr id="16388" name="Line Callout 1 1">
            <a:extLst>
              <a:ext uri="{FF2B5EF4-FFF2-40B4-BE49-F238E27FC236}">
                <a16:creationId xmlns:a16="http://schemas.microsoft.com/office/drawing/2014/main" id="{1AEAB9EA-6B44-F94A-8BBA-F60B39259D99}"/>
              </a:ext>
            </a:extLst>
          </p:cNvPr>
          <p:cNvSpPr>
            <a:spLocks/>
          </p:cNvSpPr>
          <p:nvPr/>
        </p:nvSpPr>
        <p:spPr bwMode="auto">
          <a:xfrm>
            <a:off x="1981200" y="1074738"/>
            <a:ext cx="2438400" cy="838200"/>
          </a:xfrm>
          <a:prstGeom prst="borderCallout1">
            <a:avLst>
              <a:gd name="adj1" fmla="val 44338"/>
              <a:gd name="adj2" fmla="val 926"/>
              <a:gd name="adj3" fmla="val 104421"/>
              <a:gd name="adj4" fmla="val -29537"/>
            </a:avLst>
          </a:prstGeom>
          <a:solidFill>
            <a:srgbClr val="61E8F2">
              <a:alpha val="43137"/>
            </a:srgbClr>
          </a:solidFill>
          <a:ln w="19050" algn="ctr">
            <a:solidFill>
              <a:srgbClr val="61E8F2"/>
            </a:solidFill>
            <a:round/>
            <a:headEnd/>
            <a:tailEnd/>
          </a:ln>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en-US" altLang="en-US">
              <a:solidFill>
                <a:srgbClr val="61E8F2"/>
              </a:solidFill>
            </a:endParaRPr>
          </a:p>
        </p:txBody>
      </p:sp>
      <p:sp>
        <p:nvSpPr>
          <p:cNvPr id="16389" name="TextBox 2">
            <a:extLst>
              <a:ext uri="{FF2B5EF4-FFF2-40B4-BE49-F238E27FC236}">
                <a16:creationId xmlns:a16="http://schemas.microsoft.com/office/drawing/2014/main" id="{3E1A40A6-FD93-A949-8621-F0692414D5F0}"/>
              </a:ext>
            </a:extLst>
          </p:cNvPr>
          <p:cNvSpPr txBox="1">
            <a:spLocks noChangeArrowheads="1"/>
          </p:cNvSpPr>
          <p:nvPr/>
        </p:nvSpPr>
        <p:spPr bwMode="auto">
          <a:xfrm>
            <a:off x="2171700" y="1309688"/>
            <a:ext cx="2057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a:t>Recessive allele</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42FEE2E3-FAC1-4245-8394-59122C491DEF}"/>
              </a:ext>
            </a:extLst>
          </p:cNvPr>
          <p:cNvSpPr>
            <a:spLocks noGrp="1" noChangeArrowheads="1"/>
          </p:cNvSpPr>
          <p:nvPr>
            <p:ph type="title"/>
          </p:nvPr>
        </p:nvSpPr>
        <p:spPr>
          <a:xfrm>
            <a:off x="152400" y="152400"/>
            <a:ext cx="4572000" cy="457200"/>
          </a:xfrm>
        </p:spPr>
        <p:txBody>
          <a:bodyPr/>
          <a:lstStyle/>
          <a:p>
            <a:pPr eaLnBrk="1" hangingPunct="1"/>
            <a:r>
              <a:rPr lang="en-US" altLang="en-US" sz="2400" b="1">
                <a:solidFill>
                  <a:schemeClr val="bg1"/>
                </a:solidFill>
                <a:cs typeface="Arial" panose="020B0604020202020204" pitchFamily="34" charset="0"/>
              </a:rPr>
              <a:t>Genetics introduction</a:t>
            </a:r>
          </a:p>
        </p:txBody>
      </p:sp>
      <p:sp>
        <p:nvSpPr>
          <p:cNvPr id="18436" name="Rectangle 2">
            <a:extLst>
              <a:ext uri="{FF2B5EF4-FFF2-40B4-BE49-F238E27FC236}">
                <a16:creationId xmlns:a16="http://schemas.microsoft.com/office/drawing/2014/main" id="{25670713-D530-1545-B1F2-014BD8C0DEEA}"/>
              </a:ext>
            </a:extLst>
          </p:cNvPr>
          <p:cNvSpPr>
            <a:spLocks noChangeArrowheads="1"/>
          </p:cNvSpPr>
          <p:nvPr/>
        </p:nvSpPr>
        <p:spPr bwMode="auto">
          <a:xfrm>
            <a:off x="612775" y="1824038"/>
            <a:ext cx="7921625" cy="4016484"/>
          </a:xfrm>
          <a:prstGeom prst="rect">
            <a:avLst/>
          </a:prstGeom>
          <a:noFill/>
          <a:ln>
            <a:noFill/>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ts val="1200"/>
              </a:spcBef>
              <a:spcAft>
                <a:spcPts val="600"/>
              </a:spcAft>
              <a:defRPr/>
            </a:pPr>
            <a:r>
              <a:rPr lang="en-AU" altLang="en-US" sz="2000" b="1" dirty="0">
                <a:solidFill>
                  <a:schemeClr val="accent1"/>
                </a:solidFill>
              </a:rPr>
              <a:t>Genotype</a:t>
            </a:r>
          </a:p>
          <a:p>
            <a:pPr marL="285750" indent="-285750">
              <a:spcBef>
                <a:spcPts val="1200"/>
              </a:spcBef>
              <a:spcAft>
                <a:spcPts val="600"/>
              </a:spcAft>
              <a:buFont typeface="Arial" panose="020B0604020202020204" pitchFamily="34" charset="0"/>
              <a:buChar char="•"/>
              <a:defRPr/>
            </a:pPr>
            <a:r>
              <a:rPr lang="en-AU" altLang="en-US" sz="2000" dirty="0">
                <a:solidFill>
                  <a:schemeClr val="accent1"/>
                </a:solidFill>
              </a:rPr>
              <a:t>Scientists use the term ‘genotype’ to describe the alleles that the organism has for the genes the scientist is studying</a:t>
            </a:r>
          </a:p>
          <a:p>
            <a:pPr marL="285750" indent="-285750">
              <a:spcBef>
                <a:spcPts val="1200"/>
              </a:spcBef>
              <a:spcAft>
                <a:spcPts val="600"/>
              </a:spcAft>
              <a:buFont typeface="Arial" panose="020B0604020202020204" pitchFamily="34" charset="0"/>
              <a:buChar char="•"/>
              <a:defRPr/>
            </a:pPr>
            <a:r>
              <a:rPr lang="en-AU" altLang="en-US" sz="2000" dirty="0"/>
              <a:t>It is the genetic composition of an organism for a particular trait, specifically the set of alleles (one from each parent) that an organism has for a particular trait</a:t>
            </a:r>
          </a:p>
          <a:p>
            <a:pPr>
              <a:spcBef>
                <a:spcPts val="1200"/>
              </a:spcBef>
              <a:spcAft>
                <a:spcPts val="600"/>
              </a:spcAft>
              <a:defRPr/>
            </a:pPr>
            <a:endParaRPr lang="en-AU" altLang="en-US" sz="2000" dirty="0">
              <a:solidFill>
                <a:schemeClr val="accent1"/>
              </a:solidFill>
            </a:endParaRPr>
          </a:p>
          <a:p>
            <a:pPr>
              <a:spcBef>
                <a:spcPts val="1200"/>
              </a:spcBef>
              <a:spcAft>
                <a:spcPts val="600"/>
              </a:spcAft>
              <a:defRPr/>
            </a:pPr>
            <a:endParaRPr lang="en-AU" altLang="en-US" sz="2000" dirty="0">
              <a:solidFill>
                <a:schemeClr val="accent1"/>
              </a:solidFill>
            </a:endParaRPr>
          </a:p>
          <a:p>
            <a:pPr>
              <a:spcBef>
                <a:spcPts val="1200"/>
              </a:spcBef>
              <a:spcAft>
                <a:spcPts val="600"/>
              </a:spcAft>
              <a:defRPr/>
            </a:pPr>
            <a:endParaRPr lang="en-AU" altLang="en-US" sz="2000" dirty="0">
              <a:solidFill>
                <a:schemeClr val="accent1"/>
              </a:solidFill>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BB7926D0-276A-394E-9288-8E688BEAF489}"/>
              </a:ext>
            </a:extLst>
          </p:cNvPr>
          <p:cNvSpPr>
            <a:spLocks noGrp="1" noChangeArrowheads="1"/>
          </p:cNvSpPr>
          <p:nvPr>
            <p:ph type="title"/>
          </p:nvPr>
        </p:nvSpPr>
        <p:spPr>
          <a:xfrm>
            <a:off x="152400" y="152400"/>
            <a:ext cx="4572000" cy="457200"/>
          </a:xfrm>
        </p:spPr>
        <p:txBody>
          <a:bodyPr/>
          <a:lstStyle/>
          <a:p>
            <a:pPr eaLnBrk="1" hangingPunct="1"/>
            <a:r>
              <a:rPr lang="en-US" altLang="en-US" sz="2400" b="1">
                <a:solidFill>
                  <a:schemeClr val="bg1"/>
                </a:solidFill>
                <a:cs typeface="Arial" panose="020B0604020202020204" pitchFamily="34" charset="0"/>
              </a:rPr>
              <a:t>Genetics introduction</a:t>
            </a:r>
          </a:p>
        </p:txBody>
      </p:sp>
      <p:pic>
        <p:nvPicPr>
          <p:cNvPr id="20483" name="Picture 1">
            <a:extLst>
              <a:ext uri="{FF2B5EF4-FFF2-40B4-BE49-F238E27FC236}">
                <a16:creationId xmlns:a16="http://schemas.microsoft.com/office/drawing/2014/main" id="{3BBF4F9C-98FA-9641-A60B-01C2FDAA24E5}"/>
              </a:ext>
            </a:extLst>
          </p:cNvPr>
          <p:cNvPicPr>
            <a:picLocks noChangeAspect="1"/>
          </p:cNvPicPr>
          <p:nvPr/>
        </p:nvPicPr>
        <p:blipFill>
          <a:blip r:embed="rId3">
            <a:extLst>
              <a:ext uri="{28A0092B-C50C-407E-A947-70E740481C1C}">
                <a14:useLocalDpi xmlns:a14="http://schemas.microsoft.com/office/drawing/2010/main" val="0"/>
              </a:ext>
            </a:extLst>
          </a:blip>
          <a:srcRect l="51141"/>
          <a:stretch>
            <a:fillRect/>
          </a:stretch>
        </p:blipFill>
        <p:spPr bwMode="auto">
          <a:xfrm>
            <a:off x="5181600" y="1922463"/>
            <a:ext cx="2974975"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5">
            <a:extLst>
              <a:ext uri="{FF2B5EF4-FFF2-40B4-BE49-F238E27FC236}">
                <a16:creationId xmlns:a16="http://schemas.microsoft.com/office/drawing/2014/main" id="{74459B93-B68E-774A-83DD-A173074BB554}"/>
              </a:ext>
            </a:extLst>
          </p:cNvPr>
          <p:cNvSpPr txBox="1">
            <a:spLocks noChangeArrowheads="1"/>
          </p:cNvSpPr>
          <p:nvPr/>
        </p:nvSpPr>
        <p:spPr bwMode="auto">
          <a:xfrm>
            <a:off x="174625" y="2057400"/>
            <a:ext cx="3644900"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a:spcBef>
                <a:spcPct val="0"/>
              </a:spcBef>
            </a:pPr>
            <a:r>
              <a:rPr lang="en-AU" altLang="en-US" b="1">
                <a:solidFill>
                  <a:schemeClr val="accent1"/>
                </a:solidFill>
              </a:rPr>
              <a:t>Heterozygous</a:t>
            </a:r>
          </a:p>
          <a:p>
            <a:pPr>
              <a:spcBef>
                <a:spcPct val="0"/>
              </a:spcBef>
            </a:pPr>
            <a:r>
              <a:rPr lang="en-AU" altLang="en-US"/>
              <a:t>Possessing two different alleles of</a:t>
            </a:r>
            <a:br>
              <a:rPr lang="en-AU" altLang="en-US"/>
            </a:br>
            <a:r>
              <a:rPr lang="en-AU" altLang="en-US"/>
              <a:t>a gene; dominant allele will be expressed</a:t>
            </a:r>
          </a:p>
        </p:txBody>
      </p:sp>
      <p:sp>
        <p:nvSpPr>
          <p:cNvPr id="12" name="TextBox 6">
            <a:extLst>
              <a:ext uri="{FF2B5EF4-FFF2-40B4-BE49-F238E27FC236}">
                <a16:creationId xmlns:a16="http://schemas.microsoft.com/office/drawing/2014/main" id="{37E46E64-7A63-E14A-BD7A-DD97D96DC44C}"/>
              </a:ext>
            </a:extLst>
          </p:cNvPr>
          <p:cNvSpPr txBox="1">
            <a:spLocks noChangeArrowheads="1"/>
          </p:cNvSpPr>
          <p:nvPr/>
        </p:nvSpPr>
        <p:spPr bwMode="auto">
          <a:xfrm>
            <a:off x="174625" y="3429000"/>
            <a:ext cx="3505200" cy="369888"/>
          </a:xfrm>
          <a:prstGeom prst="rect">
            <a:avLst/>
          </a:prstGeom>
          <a:solidFill>
            <a:schemeClr val="bg2">
              <a:lumMod val="20000"/>
              <a:lumOff val="80000"/>
            </a:schemeClr>
          </a:solidFill>
          <a:ln>
            <a:noFill/>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176213" indent="-176213">
              <a:spcBef>
                <a:spcPts val="0"/>
              </a:spcBef>
              <a:defRPr/>
            </a:pPr>
            <a:r>
              <a:rPr lang="en-AU" altLang="en-US" i="1" dirty="0"/>
              <a:t>Aa</a:t>
            </a:r>
            <a:r>
              <a:rPr lang="en-AU" altLang="en-US" dirty="0"/>
              <a:t> is a heterozygous genotype</a:t>
            </a:r>
          </a:p>
        </p:txBody>
      </p:sp>
      <p:sp>
        <p:nvSpPr>
          <p:cNvPr id="8" name="Title 1">
            <a:extLst>
              <a:ext uri="{FF2B5EF4-FFF2-40B4-BE49-F238E27FC236}">
                <a16:creationId xmlns:a16="http://schemas.microsoft.com/office/drawing/2014/main" id="{516ACC45-1F19-8F45-ADAB-C11D86E9DB70}"/>
              </a:ext>
            </a:extLst>
          </p:cNvPr>
          <p:cNvSpPr txBox="1">
            <a:spLocks noChangeArrowheads="1"/>
          </p:cNvSpPr>
          <p:nvPr/>
        </p:nvSpPr>
        <p:spPr bwMode="gray">
          <a:xfrm>
            <a:off x="457200" y="1007428"/>
            <a:ext cx="802036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2: </a:t>
            </a:r>
            <a:r>
              <a:rPr lang="en-US" sz="2400" kern="0" dirty="0"/>
              <a:t>Define the terms heterozygous and homozygous</a:t>
            </a:r>
            <a:br>
              <a:rPr lang="en-US" sz="2400" kern="0" dirty="0"/>
            </a:br>
            <a:endParaRPr lang="en-AU" altLang="en-US" sz="2400" b="1" kern="0" dirty="0"/>
          </a:p>
        </p:txBody>
      </p:sp>
    </p:spTree>
  </p:cSld>
  <p:clrMapOvr>
    <a:masterClrMapping/>
  </p:clrMapOvr>
  <p:transition>
    <p:fade/>
  </p:transition>
</p:sld>
</file>

<file path=ppt/theme/theme1.xml><?xml version="1.0" encoding="utf-8"?>
<a:theme xmlns:a="http://schemas.openxmlformats.org/drawingml/2006/main" name="Theme1">
  <a:themeElements>
    <a:clrScheme name="">
      <a:dk1>
        <a:srgbClr val="000000"/>
      </a:dk1>
      <a:lt1>
        <a:srgbClr val="FFFFFF"/>
      </a:lt1>
      <a:dk2>
        <a:srgbClr val="B2DCEE"/>
      </a:dk2>
      <a:lt2>
        <a:srgbClr val="80C4E2"/>
      </a:lt2>
      <a:accent1>
        <a:srgbClr val="013658"/>
      </a:accent1>
      <a:accent2>
        <a:srgbClr val="0C5C92"/>
      </a:accent2>
      <a:accent3>
        <a:srgbClr val="FFFFFF"/>
      </a:accent3>
      <a:accent4>
        <a:srgbClr val="000000"/>
      </a:accent4>
      <a:accent5>
        <a:srgbClr val="AAAEB4"/>
      </a:accent5>
      <a:accent6>
        <a:srgbClr val="0A5384"/>
      </a:accent6>
      <a:hlink>
        <a:srgbClr val="0089C5"/>
      </a:hlink>
      <a:folHlink>
        <a:srgbClr val="4CACD6"/>
      </a:folHlink>
    </a:clrScheme>
    <a:fontScheme name="CL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_PowerPoi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_PowerPoin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_PowerPoin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_PowerPoin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_PowerPoin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_PowerPoin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_PowerPoint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_PowerPoin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_PowerPoin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_PowerPoin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_PowerPoin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_PowerPoin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FF63EC6E249DE43B3ABB3D14114859B" ma:contentTypeVersion="12" ma:contentTypeDescription="Create a new document." ma:contentTypeScope="" ma:versionID="67ac3a3476370aac60a797ef1025d484">
  <xsd:schema xmlns:xsd="http://www.w3.org/2001/XMLSchema" xmlns:xs="http://www.w3.org/2001/XMLSchema" xmlns:p="http://schemas.microsoft.com/office/2006/metadata/properties" xmlns:ns3="081ed5ae-0fcf-45ca-9e0f-fbac52cb9237" xmlns:ns4="8b1aca62-d085-4da7-a399-d54bef97b080" targetNamespace="http://schemas.microsoft.com/office/2006/metadata/properties" ma:root="true" ma:fieldsID="b08b3441d54ae53a7cc98696711686b6" ns3:_="" ns4:_="">
    <xsd:import namespace="081ed5ae-0fcf-45ca-9e0f-fbac52cb9237"/>
    <xsd:import namespace="8b1aca62-d085-4da7-a399-d54bef97b08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1ed5ae-0fcf-45ca-9e0f-fbac52cb92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1aca62-d085-4da7-a399-d54bef97b08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2EEA5B-B363-4649-A845-CE4D9F9D7068}">
  <ds:schemaRefs>
    <ds:schemaRef ds:uri="http://schemas.microsoft.com/sharepoint/v3/contenttype/forms"/>
  </ds:schemaRefs>
</ds:datastoreItem>
</file>

<file path=customXml/itemProps2.xml><?xml version="1.0" encoding="utf-8"?>
<ds:datastoreItem xmlns:ds="http://schemas.openxmlformats.org/officeDocument/2006/customXml" ds:itemID="{7F16FB48-59DF-42F5-B5B1-F8B0E89065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1ed5ae-0fcf-45ca-9e0f-fbac52cb9237"/>
    <ds:schemaRef ds:uri="8b1aca62-d085-4da7-a399-d54bef97b0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Theme1</Template>
  <TotalTime>5734</TotalTime>
  <Words>3301</Words>
  <Application>Microsoft Office PowerPoint</Application>
  <PresentationFormat>On-screen Show (4:3)</PresentationFormat>
  <Paragraphs>525</Paragraphs>
  <Slides>58</Slides>
  <Notes>36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58</vt:i4>
      </vt:variant>
    </vt:vector>
  </HeadingPairs>
  <TitlesOfParts>
    <vt:vector size="70" baseType="lpstr">
      <vt:lpstr>ＭＳ Ｐゴシック</vt:lpstr>
      <vt:lpstr>ＭＳ Ｐゴシック</vt:lpstr>
      <vt:lpstr>Arial</vt:lpstr>
      <vt:lpstr>Calibri</vt:lpstr>
      <vt:lpstr>Lucida Console</vt:lpstr>
      <vt:lpstr>MuseoSans-300</vt:lpstr>
      <vt:lpstr>MuseoSans-300Italic</vt:lpstr>
      <vt:lpstr>MuseoSans-500</vt:lpstr>
      <vt:lpstr>MuseoSans-700</vt:lpstr>
      <vt:lpstr>Times New Roman</vt:lpstr>
      <vt:lpstr>Wingdings</vt:lpstr>
      <vt:lpstr>Theme1</vt:lpstr>
      <vt:lpstr>Genetics – Patterns of Inheritance</vt:lpstr>
      <vt:lpstr>PowerPoint Presentation</vt:lpstr>
      <vt:lpstr>What you need to complete</vt:lpstr>
      <vt:lpstr>Genetics introduction</vt:lpstr>
      <vt:lpstr>Genetics introduction</vt:lpstr>
      <vt:lpstr>Genetics introduction</vt:lpstr>
      <vt:lpstr>Genetics introduction</vt:lpstr>
      <vt:lpstr>Genetics introduction</vt:lpstr>
      <vt:lpstr>Genetics introduction</vt:lpstr>
      <vt:lpstr>Genetics introduction</vt:lpstr>
      <vt:lpstr>Genetics introduction</vt:lpstr>
      <vt:lpstr>Genetics introduction</vt:lpstr>
      <vt:lpstr>Genetics introduction</vt:lpstr>
      <vt:lpstr>Genetics introduction</vt:lpstr>
      <vt:lpstr>Genetics 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Genetics introduction</vt:lpstr>
      <vt:lpstr>PowerPoint Presentation</vt:lpstr>
      <vt:lpstr>The test cross</vt:lpstr>
      <vt:lpstr>The test cross</vt:lpstr>
      <vt:lpstr>The test cross</vt:lpstr>
      <vt:lpstr>Multiple alleles for one gene</vt:lpstr>
      <vt:lpstr>Multiple alleles for one gene</vt:lpstr>
      <vt:lpstr>Multiple alleles for one gene</vt:lpstr>
      <vt:lpstr>The dihybrid cross</vt:lpstr>
      <vt:lpstr>The dihybrid cross</vt:lpstr>
      <vt:lpstr>The dihybrid cross</vt:lpstr>
      <vt:lpstr>The dihybrid cross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Autosomal recessive patterns</vt:lpstr>
      <vt:lpstr>Autosomal recessive patterns: example</vt:lpstr>
      <vt:lpstr>PowerPoint Presentation</vt:lpstr>
      <vt:lpstr>Autosomal dominant patterns</vt:lpstr>
      <vt:lpstr>Autosomal dominant patterns: example</vt:lpstr>
      <vt:lpstr>Autosomal dominant patterns: example</vt:lpstr>
      <vt:lpstr>X-linked recessive patterns</vt:lpstr>
      <vt:lpstr>X-linked recessive patterns: example</vt:lpstr>
      <vt:lpstr>X-linked dominant patterns</vt:lpstr>
      <vt:lpstr>X-linked dominant patterns</vt:lpstr>
      <vt:lpstr>X-linked punnet squares</vt:lpstr>
      <vt:lpstr>Y-linked patterns</vt:lpstr>
      <vt:lpstr>Inheritance patterns determined in a pedigree</vt:lpstr>
      <vt:lpstr>Mode of inheritance in a pedigree using a dichotomous key</vt:lpstr>
    </vt:vector>
  </TitlesOfParts>
  <Company>Cengage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PTM: Goal Setting</dc:title>
  <dc:creator>Ryan, Ainsley</dc:creator>
  <cp:lastModifiedBy>RAYNER Elizabeth [Rossmoyne Senior High School]</cp:lastModifiedBy>
  <cp:revision>467</cp:revision>
  <dcterms:created xsi:type="dcterms:W3CDTF">2009-07-02T12:34:17Z</dcterms:created>
  <dcterms:modified xsi:type="dcterms:W3CDTF">2022-03-04T02:03:24Z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0x0101004FF63EC6E249DE43B3ABB3D14114859B</vt:lpwstr>
  </property>
</Properties>
</file>